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notesMasterIdLst>
    <p:notesMasterId r:id="rId48"/>
  </p:notesMasterIdLst>
  <p:handoutMasterIdLst>
    <p:handoutMasterId r:id="rId49"/>
  </p:handoutMasterIdLst>
  <p:sldIdLst>
    <p:sldId id="256" r:id="rId3"/>
    <p:sldId id="257" r:id="rId4"/>
    <p:sldId id="261" r:id="rId5"/>
    <p:sldId id="315" r:id="rId6"/>
    <p:sldId id="316" r:id="rId7"/>
    <p:sldId id="258" r:id="rId8"/>
    <p:sldId id="308" r:id="rId9"/>
    <p:sldId id="317" r:id="rId10"/>
    <p:sldId id="318" r:id="rId11"/>
    <p:sldId id="319" r:id="rId12"/>
    <p:sldId id="320" r:id="rId13"/>
    <p:sldId id="321" r:id="rId14"/>
    <p:sldId id="323" r:id="rId15"/>
    <p:sldId id="322" r:id="rId16"/>
    <p:sldId id="347" r:id="rId17"/>
    <p:sldId id="348" r:id="rId18"/>
    <p:sldId id="349" r:id="rId19"/>
    <p:sldId id="324" r:id="rId20"/>
    <p:sldId id="325" r:id="rId21"/>
    <p:sldId id="265" r:id="rId22"/>
    <p:sldId id="287" r:id="rId23"/>
    <p:sldId id="296" r:id="rId24"/>
    <p:sldId id="326" r:id="rId25"/>
    <p:sldId id="327" r:id="rId26"/>
    <p:sldId id="328" r:id="rId27"/>
    <p:sldId id="329" r:id="rId28"/>
    <p:sldId id="330" r:id="rId29"/>
    <p:sldId id="331" r:id="rId30"/>
    <p:sldId id="332" r:id="rId31"/>
    <p:sldId id="343" r:id="rId32"/>
    <p:sldId id="344" r:id="rId33"/>
    <p:sldId id="334" r:id="rId34"/>
    <p:sldId id="333" r:id="rId35"/>
    <p:sldId id="335" r:id="rId36"/>
    <p:sldId id="336" r:id="rId37"/>
    <p:sldId id="337" r:id="rId38"/>
    <p:sldId id="338" r:id="rId39"/>
    <p:sldId id="339" r:id="rId40"/>
    <p:sldId id="340" r:id="rId41"/>
    <p:sldId id="341" r:id="rId42"/>
    <p:sldId id="342" r:id="rId43"/>
    <p:sldId id="345" r:id="rId44"/>
    <p:sldId id="346" r:id="rId45"/>
    <p:sldId id="307" r:id="rId46"/>
    <p:sldId id="351"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4773"/>
    <a:srgbClr val="D54334"/>
    <a:srgbClr val="2A578C"/>
    <a:srgbClr val="305990"/>
    <a:srgbClr val="3868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94708" autoAdjust="0"/>
  </p:normalViewPr>
  <p:slideViewPr>
    <p:cSldViewPr snapToGrid="0">
      <p:cViewPr varScale="1">
        <p:scale>
          <a:sx n="101" d="100"/>
          <a:sy n="101" d="100"/>
        </p:scale>
        <p:origin x="912" y="7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DB1FCF-9D65-D03A-F9E1-B754C93F808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A71E3F6-381F-0A51-1B16-BEDEA8D04A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0961F3-2693-405F-9919-2F79F6B250F5}" type="datetimeFigureOut">
              <a:rPr lang="en-US" smtClean="0"/>
              <a:t>9/24/2024</a:t>
            </a:fld>
            <a:endParaRPr lang="en-US"/>
          </a:p>
        </p:txBody>
      </p:sp>
      <p:sp>
        <p:nvSpPr>
          <p:cNvPr id="4" name="Footer Placeholder 3">
            <a:extLst>
              <a:ext uri="{FF2B5EF4-FFF2-40B4-BE49-F238E27FC236}">
                <a16:creationId xmlns:a16="http://schemas.microsoft.com/office/drawing/2014/main" id="{2E1A4566-4B1B-9232-87D5-FA94177A70B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07505D6-6244-1817-C0FD-C955F25238B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55B95CF-A8CE-444D-8097-428A3B68E7FA}" type="slidenum">
              <a:rPr lang="en-US" smtClean="0"/>
              <a:t>‹#›</a:t>
            </a:fld>
            <a:endParaRPr lang="en-US"/>
          </a:p>
        </p:txBody>
      </p:sp>
    </p:spTree>
    <p:extLst>
      <p:ext uri="{BB962C8B-B14F-4D97-AF65-F5344CB8AC3E}">
        <p14:creationId xmlns:p14="http://schemas.microsoft.com/office/powerpoint/2010/main" val="12724509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A2F278-D607-4DFB-9A8A-13EE86BC84E6}" type="datetimeFigureOut">
              <a:rPr lang="en-US" smtClean="0"/>
              <a:t>9/24/2024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83DEED-172C-4BEC-843C-C119AF6A354F}" type="slidenum">
              <a:rPr lang="en-US" smtClean="0"/>
              <a:t>‹#›</a:t>
            </a:fld>
            <a:endParaRPr lang="en-US"/>
          </a:p>
        </p:txBody>
      </p:sp>
    </p:spTree>
    <p:extLst>
      <p:ext uri="{BB962C8B-B14F-4D97-AF65-F5344CB8AC3E}">
        <p14:creationId xmlns:p14="http://schemas.microsoft.com/office/powerpoint/2010/main" val="1665031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3DEED-172C-4BEC-843C-C119AF6A354F}" type="slidenum">
              <a:rPr lang="en-US" smtClean="0"/>
              <a:t>11</a:t>
            </a:fld>
            <a:endParaRPr lang="en-US"/>
          </a:p>
        </p:txBody>
      </p:sp>
    </p:spTree>
    <p:extLst>
      <p:ext uri="{BB962C8B-B14F-4D97-AF65-F5344CB8AC3E}">
        <p14:creationId xmlns:p14="http://schemas.microsoft.com/office/powerpoint/2010/main" val="31318982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7BE46BA-2FCE-37C8-3D28-7B14E20983B5}"/>
              </a:ext>
            </a:extLst>
          </p:cNvPr>
          <p:cNvSpPr/>
          <p:nvPr userDrawn="1"/>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2F8D0C56-A025-4430-9D19-7C6D4F39CD5B}"/>
              </a:ext>
            </a:extLst>
          </p:cNvPr>
          <p:cNvSpPr>
            <a:spLocks noGrp="1"/>
          </p:cNvSpPr>
          <p:nvPr>
            <p:ph type="ctrTitle"/>
          </p:nvPr>
        </p:nvSpPr>
        <p:spPr>
          <a:xfrm>
            <a:off x="1524000" y="1122363"/>
            <a:ext cx="9144000" cy="2387600"/>
          </a:xfrm>
        </p:spPr>
        <p:txBody>
          <a:bodyPr anchor="b"/>
          <a:lstStyle>
            <a:lvl1pPr algn="ctr">
              <a:defRPr sz="6000">
                <a:solidFill>
                  <a:srgbClr val="2A578C"/>
                </a:solidFill>
              </a:defRPr>
            </a:lvl1pPr>
          </a:lstStyle>
          <a:p>
            <a:r>
              <a:rPr lang="en-US" dirty="0"/>
              <a:t>Click to edit Master title style</a:t>
            </a:r>
          </a:p>
        </p:txBody>
      </p:sp>
      <p:sp>
        <p:nvSpPr>
          <p:cNvPr id="3" name="Subtitle 2">
            <a:extLst>
              <a:ext uri="{FF2B5EF4-FFF2-40B4-BE49-F238E27FC236}">
                <a16:creationId xmlns:a16="http://schemas.microsoft.com/office/drawing/2014/main" id="{9A2FEFF0-76BF-4449-989E-A5867D670BA6}"/>
              </a:ext>
            </a:extLst>
          </p:cNvPr>
          <p:cNvSpPr>
            <a:spLocks noGrp="1"/>
          </p:cNvSpPr>
          <p:nvPr>
            <p:ph type="subTitle" idx="1"/>
          </p:nvPr>
        </p:nvSpPr>
        <p:spPr>
          <a:xfrm>
            <a:off x="1524000" y="3602038"/>
            <a:ext cx="9144000" cy="1655762"/>
          </a:xfrm>
        </p:spPr>
        <p:txBody>
          <a:bodyPr>
            <a:normAutofit/>
          </a:bodyPr>
          <a:lstStyle>
            <a:lvl1pPr marL="0" indent="0" algn="ctr">
              <a:buNone/>
              <a:defRPr sz="4400">
                <a:solidFill>
                  <a:srgbClr val="2A578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7E5E2A65-F46D-46B2-8B9D-8575F4C8A065}"/>
              </a:ext>
            </a:extLst>
          </p:cNvPr>
          <p:cNvSpPr>
            <a:spLocks noGrp="1"/>
          </p:cNvSpPr>
          <p:nvPr>
            <p:ph type="dt" sz="half" idx="10"/>
          </p:nvPr>
        </p:nvSpPr>
        <p:spPr/>
        <p:txBody>
          <a:bodyPr/>
          <a:lstStyle/>
          <a:p>
            <a:fld id="{CC914377-584F-4812-9A5A-30406EE053DD}" type="datetimeFigureOut">
              <a:rPr lang="en-US" smtClean="0"/>
              <a:t>9/24/2024</a:t>
            </a:fld>
            <a:endParaRPr lang="en-US"/>
          </a:p>
        </p:txBody>
      </p:sp>
      <p:sp>
        <p:nvSpPr>
          <p:cNvPr id="5" name="Footer Placeholder 4">
            <a:extLst>
              <a:ext uri="{FF2B5EF4-FFF2-40B4-BE49-F238E27FC236}">
                <a16:creationId xmlns:a16="http://schemas.microsoft.com/office/drawing/2014/main" id="{D01A87CE-07DF-491C-AFB0-DA8061F2DB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D53C6A-B026-4F4E-B33A-0CC701D3368A}"/>
              </a:ext>
            </a:extLst>
          </p:cNvPr>
          <p:cNvSpPr>
            <a:spLocks noGrp="1"/>
          </p:cNvSpPr>
          <p:nvPr>
            <p:ph type="sldNum" sz="quarter" idx="12"/>
          </p:nvPr>
        </p:nvSpPr>
        <p:spPr/>
        <p:txBody>
          <a:bodyPr/>
          <a:lstStyle/>
          <a:p>
            <a:fld id="{FB9D7291-512F-4A24-8BA7-E5FC0EA78056}" type="slidenum">
              <a:rPr lang="en-US" smtClean="0"/>
              <a:t>‹#›</a:t>
            </a:fld>
            <a:endParaRPr lang="en-US"/>
          </a:p>
        </p:txBody>
      </p:sp>
      <p:pic>
        <p:nvPicPr>
          <p:cNvPr id="8" name="Picture 7">
            <a:extLst>
              <a:ext uri="{FF2B5EF4-FFF2-40B4-BE49-F238E27FC236}">
                <a16:creationId xmlns:a16="http://schemas.microsoft.com/office/drawing/2014/main" id="{00A7250B-356C-7453-01EA-6EADD2BDE4D1}"/>
              </a:ext>
            </a:extLst>
          </p:cNvPr>
          <p:cNvPicPr>
            <a:picLocks noChangeAspect="1"/>
          </p:cNvPicPr>
          <p:nvPr userDrawn="1"/>
        </p:nvPicPr>
        <p:blipFill>
          <a:blip r:embed="rId2"/>
          <a:stretch>
            <a:fillRect/>
          </a:stretch>
        </p:blipFill>
        <p:spPr>
          <a:xfrm>
            <a:off x="754380" y="3309303"/>
            <a:ext cx="10599420" cy="312420"/>
          </a:xfrm>
          <a:prstGeom prst="rect">
            <a:avLst/>
          </a:prstGeom>
        </p:spPr>
      </p:pic>
    </p:spTree>
    <p:extLst>
      <p:ext uri="{BB962C8B-B14F-4D97-AF65-F5344CB8AC3E}">
        <p14:creationId xmlns:p14="http://schemas.microsoft.com/office/powerpoint/2010/main" val="224958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C41D7-00D7-4555-9F66-E0301236E34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69C407-3DFA-472F-8F17-A6011B2DFD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216EF7-0864-4329-948B-43FE733F8180}"/>
              </a:ext>
            </a:extLst>
          </p:cNvPr>
          <p:cNvSpPr>
            <a:spLocks noGrp="1"/>
          </p:cNvSpPr>
          <p:nvPr>
            <p:ph type="dt" sz="half" idx="10"/>
          </p:nvPr>
        </p:nvSpPr>
        <p:spPr/>
        <p:txBody>
          <a:bodyPr/>
          <a:lstStyle/>
          <a:p>
            <a:fld id="{CC914377-584F-4812-9A5A-30406EE053DD}" type="datetimeFigureOut">
              <a:rPr lang="en-US" smtClean="0"/>
              <a:t>9/24/2024</a:t>
            </a:fld>
            <a:endParaRPr lang="en-US"/>
          </a:p>
        </p:txBody>
      </p:sp>
      <p:sp>
        <p:nvSpPr>
          <p:cNvPr id="5" name="Footer Placeholder 4">
            <a:extLst>
              <a:ext uri="{FF2B5EF4-FFF2-40B4-BE49-F238E27FC236}">
                <a16:creationId xmlns:a16="http://schemas.microsoft.com/office/drawing/2014/main" id="{3087CCE9-1C4A-4679-BA24-DDB603EA63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A89C89-BB58-4D12-BD4E-496CBBA8E02E}"/>
              </a:ext>
            </a:extLst>
          </p:cNvPr>
          <p:cNvSpPr>
            <a:spLocks noGrp="1"/>
          </p:cNvSpPr>
          <p:nvPr>
            <p:ph type="sldNum" sz="quarter" idx="12"/>
          </p:nvPr>
        </p:nvSpPr>
        <p:spPr/>
        <p:txBody>
          <a:bodyPr/>
          <a:lstStyle/>
          <a:p>
            <a:fld id="{FB9D7291-512F-4A24-8BA7-E5FC0EA78056}" type="slidenum">
              <a:rPr lang="en-US" smtClean="0"/>
              <a:t>‹#›</a:t>
            </a:fld>
            <a:endParaRPr lang="en-US"/>
          </a:p>
        </p:txBody>
      </p:sp>
    </p:spTree>
    <p:extLst>
      <p:ext uri="{BB962C8B-B14F-4D97-AF65-F5344CB8AC3E}">
        <p14:creationId xmlns:p14="http://schemas.microsoft.com/office/powerpoint/2010/main" val="1214096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6D2EDB-C45F-4C64-9365-4A206F53CC5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3644665-440D-4BBA-9D09-2351E574C6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EB9D54-CEB9-41C0-A3D8-DA3757385902}"/>
              </a:ext>
            </a:extLst>
          </p:cNvPr>
          <p:cNvSpPr>
            <a:spLocks noGrp="1"/>
          </p:cNvSpPr>
          <p:nvPr>
            <p:ph type="dt" sz="half" idx="10"/>
          </p:nvPr>
        </p:nvSpPr>
        <p:spPr/>
        <p:txBody>
          <a:bodyPr/>
          <a:lstStyle/>
          <a:p>
            <a:fld id="{CC914377-584F-4812-9A5A-30406EE053DD}" type="datetimeFigureOut">
              <a:rPr lang="en-US" smtClean="0"/>
              <a:t>9/24/2024</a:t>
            </a:fld>
            <a:endParaRPr lang="en-US"/>
          </a:p>
        </p:txBody>
      </p:sp>
      <p:sp>
        <p:nvSpPr>
          <p:cNvPr id="5" name="Footer Placeholder 4">
            <a:extLst>
              <a:ext uri="{FF2B5EF4-FFF2-40B4-BE49-F238E27FC236}">
                <a16:creationId xmlns:a16="http://schemas.microsoft.com/office/drawing/2014/main" id="{BA82EA26-BC86-4254-A712-6638596429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B10279-DA6E-47EF-92D1-4DDD1619C647}"/>
              </a:ext>
            </a:extLst>
          </p:cNvPr>
          <p:cNvSpPr>
            <a:spLocks noGrp="1"/>
          </p:cNvSpPr>
          <p:nvPr>
            <p:ph type="sldNum" sz="quarter" idx="12"/>
          </p:nvPr>
        </p:nvSpPr>
        <p:spPr/>
        <p:txBody>
          <a:bodyPr/>
          <a:lstStyle/>
          <a:p>
            <a:fld id="{FB9D7291-512F-4A24-8BA7-E5FC0EA78056}" type="slidenum">
              <a:rPr lang="en-US" smtClean="0"/>
              <a:t>‹#›</a:t>
            </a:fld>
            <a:endParaRPr lang="en-US"/>
          </a:p>
        </p:txBody>
      </p:sp>
    </p:spTree>
    <p:extLst>
      <p:ext uri="{BB962C8B-B14F-4D97-AF65-F5344CB8AC3E}">
        <p14:creationId xmlns:p14="http://schemas.microsoft.com/office/powerpoint/2010/main" val="2894883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7673B-2FA1-4982-B3CB-D14F8C49D290}"/>
              </a:ext>
            </a:extLst>
          </p:cNvPr>
          <p:cNvSpPr>
            <a:spLocks noGrp="1"/>
          </p:cNvSpPr>
          <p:nvPr>
            <p:ph type="title"/>
          </p:nvPr>
        </p:nvSpPr>
        <p:spPr/>
        <p:txBody>
          <a:bodyPr/>
          <a:lstStyle>
            <a:lvl1pPr>
              <a:defRPr>
                <a:solidFill>
                  <a:srgbClr val="D54334"/>
                </a:solidFill>
                <a:latin typeface="Garamond" panose="02020404030301010803"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9987F00B-0B4D-4CAD-B380-25E02C98416B}"/>
              </a:ext>
            </a:extLst>
          </p:cNvPr>
          <p:cNvSpPr>
            <a:spLocks noGrp="1"/>
          </p:cNvSpPr>
          <p:nvPr>
            <p:ph idx="1"/>
          </p:nvPr>
        </p:nvSpPr>
        <p:spPr>
          <a:xfrm>
            <a:off x="474453" y="1825625"/>
            <a:ext cx="11274723" cy="4351338"/>
          </a:xfrm>
        </p:spPr>
        <p:txBody>
          <a:bodyPr/>
          <a:lstStyle>
            <a:lvl1pPr marL="344488" indent="-344488">
              <a:buFontTx/>
              <a:buBlip>
                <a:blip r:embed="rId2"/>
              </a:buBlip>
              <a:defRPr>
                <a:solidFill>
                  <a:srgbClr val="234773"/>
                </a:solidFill>
                <a:latin typeface="Arial" panose="020B0604020202020204" pitchFamily="34" charset="0"/>
                <a:cs typeface="Arial" panose="020B0604020202020204" pitchFamily="34" charset="0"/>
              </a:defRPr>
            </a:lvl1pPr>
            <a:lvl2pPr marL="569913" indent="-228600">
              <a:buClr>
                <a:srgbClr val="D54334"/>
              </a:buClr>
              <a:buSzPct val="90000"/>
              <a:buFont typeface="Wingdings" panose="05000000000000000000" pitchFamily="2" charset="2"/>
              <a:buChar char="Ø"/>
              <a:defRPr>
                <a:solidFill>
                  <a:srgbClr val="234773"/>
                </a:solidFill>
                <a:latin typeface="Arial" panose="020B0604020202020204" pitchFamily="34" charset="0"/>
                <a:cs typeface="Arial" panose="020B0604020202020204" pitchFamily="34" charset="0"/>
              </a:defRPr>
            </a:lvl2pPr>
            <a:lvl3pPr marL="974725" indent="-228600">
              <a:buClr>
                <a:srgbClr val="D54334"/>
              </a:buClr>
              <a:buSzPct val="110000"/>
              <a:defRPr>
                <a:solidFill>
                  <a:srgbClr val="234773"/>
                </a:solidFill>
                <a:latin typeface="Arial" panose="020B0604020202020204" pitchFamily="34" charset="0"/>
                <a:cs typeface="Arial" panose="020B0604020202020204" pitchFamily="34" charset="0"/>
              </a:defRPr>
            </a:lvl3pPr>
            <a:lvl4pPr marL="1431925" indent="-228600">
              <a:buClr>
                <a:srgbClr val="D54334"/>
              </a:buClr>
              <a:buSzPct val="95000"/>
              <a:buFont typeface="Courier New" panose="02070309020205020404" pitchFamily="49" charset="0"/>
              <a:buChar char="o"/>
              <a:tabLst>
                <a:tab pos="1371600" algn="l"/>
              </a:tabLst>
              <a:defRPr>
                <a:solidFill>
                  <a:srgbClr val="234773"/>
                </a:solidFill>
                <a:latin typeface="Arial" panose="020B0604020202020204" pitchFamily="34" charset="0"/>
                <a:cs typeface="Arial" panose="020B0604020202020204" pitchFamily="34" charset="0"/>
              </a:defRPr>
            </a:lvl4pPr>
            <a:lvl5pPr marL="1889125" indent="-228600">
              <a:buClr>
                <a:srgbClr val="D54334"/>
              </a:buClr>
              <a:defRPr>
                <a:solidFill>
                  <a:srgbClr val="234773"/>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D541399-ABA9-4F81-934D-043A883D741D}"/>
              </a:ext>
            </a:extLst>
          </p:cNvPr>
          <p:cNvSpPr>
            <a:spLocks noGrp="1"/>
          </p:cNvSpPr>
          <p:nvPr>
            <p:ph type="dt" sz="half" idx="10"/>
          </p:nvPr>
        </p:nvSpPr>
        <p:spPr/>
        <p:txBody>
          <a:bodyPr/>
          <a:lstStyle/>
          <a:p>
            <a:fld id="{CC914377-584F-4812-9A5A-30406EE053DD}" type="datetimeFigureOut">
              <a:rPr lang="en-US" smtClean="0"/>
              <a:t>9/24/2024</a:t>
            </a:fld>
            <a:endParaRPr lang="en-US"/>
          </a:p>
        </p:txBody>
      </p:sp>
      <p:sp>
        <p:nvSpPr>
          <p:cNvPr id="5" name="Footer Placeholder 4">
            <a:extLst>
              <a:ext uri="{FF2B5EF4-FFF2-40B4-BE49-F238E27FC236}">
                <a16:creationId xmlns:a16="http://schemas.microsoft.com/office/drawing/2014/main" id="{2064434D-7D24-4F97-8256-7EC5732A0B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7C6B77-84D6-4246-BAF7-EEC6E732832D}"/>
              </a:ext>
            </a:extLst>
          </p:cNvPr>
          <p:cNvSpPr>
            <a:spLocks noGrp="1"/>
          </p:cNvSpPr>
          <p:nvPr>
            <p:ph type="sldNum" sz="quarter" idx="12"/>
          </p:nvPr>
        </p:nvSpPr>
        <p:spPr/>
        <p:txBody>
          <a:bodyPr/>
          <a:lstStyle/>
          <a:p>
            <a:fld id="{FB9D7291-512F-4A24-8BA7-E5FC0EA78056}" type="slidenum">
              <a:rPr lang="en-US" smtClean="0"/>
              <a:t>‹#›</a:t>
            </a:fld>
            <a:endParaRPr lang="en-US"/>
          </a:p>
        </p:txBody>
      </p:sp>
      <p:pic>
        <p:nvPicPr>
          <p:cNvPr id="8" name="Picture 7" descr="Logo&#10;&#10;Description automatically generated with low confidence">
            <a:extLst>
              <a:ext uri="{FF2B5EF4-FFF2-40B4-BE49-F238E27FC236}">
                <a16:creationId xmlns:a16="http://schemas.microsoft.com/office/drawing/2014/main" id="{23A80445-20C4-3701-8279-2C149DAD11B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93037" y="6176963"/>
            <a:ext cx="2445589" cy="476977"/>
          </a:xfrm>
          <a:prstGeom prst="rect">
            <a:avLst/>
          </a:prstGeom>
        </p:spPr>
      </p:pic>
      <p:pic>
        <p:nvPicPr>
          <p:cNvPr id="13" name="Picture 12">
            <a:extLst>
              <a:ext uri="{FF2B5EF4-FFF2-40B4-BE49-F238E27FC236}">
                <a16:creationId xmlns:a16="http://schemas.microsoft.com/office/drawing/2014/main" id="{57AFDF66-5B86-C383-689C-361DEED0F825}"/>
              </a:ext>
            </a:extLst>
          </p:cNvPr>
          <p:cNvPicPr>
            <a:picLocks noChangeAspect="1"/>
          </p:cNvPicPr>
          <p:nvPr userDrawn="1"/>
        </p:nvPicPr>
        <p:blipFill>
          <a:blip r:embed="rId4"/>
          <a:stretch>
            <a:fillRect/>
          </a:stretch>
        </p:blipFill>
        <p:spPr>
          <a:xfrm>
            <a:off x="754380" y="1155542"/>
            <a:ext cx="10599420" cy="312420"/>
          </a:xfrm>
          <a:prstGeom prst="rect">
            <a:avLst/>
          </a:prstGeom>
        </p:spPr>
      </p:pic>
    </p:spTree>
    <p:extLst>
      <p:ext uri="{BB962C8B-B14F-4D97-AF65-F5344CB8AC3E}">
        <p14:creationId xmlns:p14="http://schemas.microsoft.com/office/powerpoint/2010/main" val="3006955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BD5F4-CC90-470A-A964-BCAAC7EC252C}"/>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AC32B4AA-B9FB-49C8-8095-8E19013B87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3DE797-C334-4447-9D23-DE0BF9D7435B}"/>
              </a:ext>
            </a:extLst>
          </p:cNvPr>
          <p:cNvSpPr>
            <a:spLocks noGrp="1"/>
          </p:cNvSpPr>
          <p:nvPr>
            <p:ph type="dt" sz="half" idx="10"/>
          </p:nvPr>
        </p:nvSpPr>
        <p:spPr/>
        <p:txBody>
          <a:bodyPr/>
          <a:lstStyle/>
          <a:p>
            <a:fld id="{CC914377-584F-4812-9A5A-30406EE053DD}" type="datetimeFigureOut">
              <a:rPr lang="en-US" smtClean="0"/>
              <a:t>9/24/2024</a:t>
            </a:fld>
            <a:endParaRPr lang="en-US"/>
          </a:p>
        </p:txBody>
      </p:sp>
      <p:sp>
        <p:nvSpPr>
          <p:cNvPr id="5" name="Footer Placeholder 4">
            <a:extLst>
              <a:ext uri="{FF2B5EF4-FFF2-40B4-BE49-F238E27FC236}">
                <a16:creationId xmlns:a16="http://schemas.microsoft.com/office/drawing/2014/main" id="{A22E735C-CF89-4F45-B7AF-128C3B1BD9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8B41E6-6B39-489A-953B-F94FB3674BC0}"/>
              </a:ext>
            </a:extLst>
          </p:cNvPr>
          <p:cNvSpPr>
            <a:spLocks noGrp="1"/>
          </p:cNvSpPr>
          <p:nvPr>
            <p:ph type="sldNum" sz="quarter" idx="12"/>
          </p:nvPr>
        </p:nvSpPr>
        <p:spPr/>
        <p:txBody>
          <a:bodyPr/>
          <a:lstStyle/>
          <a:p>
            <a:fld id="{FB9D7291-512F-4A24-8BA7-E5FC0EA78056}" type="slidenum">
              <a:rPr lang="en-US" smtClean="0"/>
              <a:t>‹#›</a:t>
            </a:fld>
            <a:endParaRPr lang="en-US"/>
          </a:p>
        </p:txBody>
      </p:sp>
    </p:spTree>
    <p:extLst>
      <p:ext uri="{BB962C8B-B14F-4D97-AF65-F5344CB8AC3E}">
        <p14:creationId xmlns:p14="http://schemas.microsoft.com/office/powerpoint/2010/main" val="2656793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D5964-D218-46CD-A7EC-B432BDA03B1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246B39-B8C4-41FC-960F-2EF1B1A275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877319-3266-4BA7-93EF-D008A1D7E1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35F7DB-A92E-40E6-A93D-D07E705E33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E94B41-8B7F-416C-AC7B-0CF274C19D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A2D9D0-C91A-4D9C-AD0F-EDC2D30870D7}"/>
              </a:ext>
            </a:extLst>
          </p:cNvPr>
          <p:cNvSpPr>
            <a:spLocks noGrp="1"/>
          </p:cNvSpPr>
          <p:nvPr>
            <p:ph type="dt" sz="half" idx="10"/>
          </p:nvPr>
        </p:nvSpPr>
        <p:spPr/>
        <p:txBody>
          <a:bodyPr/>
          <a:lstStyle/>
          <a:p>
            <a:fld id="{CC914377-584F-4812-9A5A-30406EE053DD}" type="datetimeFigureOut">
              <a:rPr lang="en-US" smtClean="0"/>
              <a:t>9/24/2024</a:t>
            </a:fld>
            <a:endParaRPr lang="en-US"/>
          </a:p>
        </p:txBody>
      </p:sp>
      <p:sp>
        <p:nvSpPr>
          <p:cNvPr id="8" name="Footer Placeholder 7">
            <a:extLst>
              <a:ext uri="{FF2B5EF4-FFF2-40B4-BE49-F238E27FC236}">
                <a16:creationId xmlns:a16="http://schemas.microsoft.com/office/drawing/2014/main" id="{C05D9625-F5DD-46DB-8655-D493465655A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9D5191D-5C22-4E89-B1F5-762FB11FB951}"/>
              </a:ext>
            </a:extLst>
          </p:cNvPr>
          <p:cNvSpPr>
            <a:spLocks noGrp="1"/>
          </p:cNvSpPr>
          <p:nvPr>
            <p:ph type="sldNum" sz="quarter" idx="12"/>
          </p:nvPr>
        </p:nvSpPr>
        <p:spPr/>
        <p:txBody>
          <a:bodyPr/>
          <a:lstStyle/>
          <a:p>
            <a:fld id="{FB9D7291-512F-4A24-8BA7-E5FC0EA78056}" type="slidenum">
              <a:rPr lang="en-US" smtClean="0"/>
              <a:t>‹#›</a:t>
            </a:fld>
            <a:endParaRPr lang="en-US"/>
          </a:p>
        </p:txBody>
      </p:sp>
    </p:spTree>
    <p:extLst>
      <p:ext uri="{BB962C8B-B14F-4D97-AF65-F5344CB8AC3E}">
        <p14:creationId xmlns:p14="http://schemas.microsoft.com/office/powerpoint/2010/main" val="4083172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FA756-F52A-4928-BE62-0027DC06D25B}"/>
              </a:ext>
            </a:extLst>
          </p:cNvPr>
          <p:cNvSpPr>
            <a:spLocks noGrp="1"/>
          </p:cNvSpPr>
          <p:nvPr>
            <p:ph type="title"/>
          </p:nvPr>
        </p:nvSpPr>
        <p:spPr/>
        <p:txBody>
          <a:bodyPr/>
          <a:lstStyle>
            <a:lvl1pPr>
              <a:defRPr>
                <a:solidFill>
                  <a:srgbClr val="D54334"/>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7D1570D-0E80-4FAE-8375-FC0E8301FA2C}"/>
              </a:ext>
            </a:extLst>
          </p:cNvPr>
          <p:cNvSpPr>
            <a:spLocks noGrp="1"/>
          </p:cNvSpPr>
          <p:nvPr>
            <p:ph sz="half" idx="1"/>
          </p:nvPr>
        </p:nvSpPr>
        <p:spPr>
          <a:xfrm>
            <a:off x="414067" y="2061713"/>
            <a:ext cx="5605733" cy="4115250"/>
          </a:xfrm>
        </p:spPr>
        <p:txBody>
          <a:bodyPr/>
          <a:lstStyle>
            <a:lvl1pPr marL="284163" indent="-284163">
              <a:defRPr sz="2400"/>
            </a:lvl1pPr>
            <a:lvl2pPr marL="517525" indent="-233363">
              <a:defRPr/>
            </a:lvl2pPr>
            <a:lvl3pPr marL="741363" indent="-223838">
              <a:defRPr/>
            </a:lvl3pPr>
            <a:lvl4pPr marL="1027113" indent="-225425">
              <a:defRPr/>
            </a:lvl4pPr>
            <a:lvl5pPr marL="1198563" indent="-17145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DA1EFCA-40D5-4CA2-99B6-4C4A77CAFEAB}"/>
              </a:ext>
            </a:extLst>
          </p:cNvPr>
          <p:cNvSpPr>
            <a:spLocks noGrp="1"/>
          </p:cNvSpPr>
          <p:nvPr>
            <p:ph sz="half" idx="2"/>
          </p:nvPr>
        </p:nvSpPr>
        <p:spPr>
          <a:xfrm>
            <a:off x="6409425" y="2061712"/>
            <a:ext cx="5368507" cy="4115250"/>
          </a:xfrm>
        </p:spPr>
        <p:txBody>
          <a:bodyPr/>
          <a:lstStyle>
            <a:lvl1pPr marL="284163" indent="-284163">
              <a:defRPr sz="2400"/>
            </a:lvl1pPr>
            <a:lvl2pPr marL="517525" indent="-233363">
              <a:defRPr/>
            </a:lvl2pPr>
            <a:lvl3pPr marL="690563" indent="-173038">
              <a:defRPr/>
            </a:lvl3pPr>
            <a:lvl4pPr marL="974725" indent="-228600">
              <a:defRPr/>
            </a:lvl4pPr>
            <a:lvl5pPr marL="1258888" indent="-2286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50052BEC-7948-4962-8619-7E458E221D04}"/>
              </a:ext>
            </a:extLst>
          </p:cNvPr>
          <p:cNvSpPr>
            <a:spLocks noGrp="1"/>
          </p:cNvSpPr>
          <p:nvPr>
            <p:ph type="dt" sz="half" idx="10"/>
          </p:nvPr>
        </p:nvSpPr>
        <p:spPr/>
        <p:txBody>
          <a:bodyPr/>
          <a:lstStyle/>
          <a:p>
            <a:fld id="{CC914377-584F-4812-9A5A-30406EE053DD}" type="datetimeFigureOut">
              <a:rPr lang="en-US" smtClean="0"/>
              <a:t>9/24/2024</a:t>
            </a:fld>
            <a:endParaRPr lang="en-US"/>
          </a:p>
        </p:txBody>
      </p:sp>
      <p:sp>
        <p:nvSpPr>
          <p:cNvPr id="6" name="Footer Placeholder 5">
            <a:extLst>
              <a:ext uri="{FF2B5EF4-FFF2-40B4-BE49-F238E27FC236}">
                <a16:creationId xmlns:a16="http://schemas.microsoft.com/office/drawing/2014/main" id="{06CB4371-C566-4AE2-91D0-708B72668F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8979E7-49C5-4EE9-B1C6-23C3B5377F01}"/>
              </a:ext>
            </a:extLst>
          </p:cNvPr>
          <p:cNvSpPr>
            <a:spLocks noGrp="1"/>
          </p:cNvSpPr>
          <p:nvPr>
            <p:ph type="sldNum" sz="quarter" idx="12"/>
          </p:nvPr>
        </p:nvSpPr>
        <p:spPr/>
        <p:txBody>
          <a:bodyPr/>
          <a:lstStyle/>
          <a:p>
            <a:fld id="{FB9D7291-512F-4A24-8BA7-E5FC0EA78056}" type="slidenum">
              <a:rPr lang="en-US" smtClean="0"/>
              <a:t>‹#›</a:t>
            </a:fld>
            <a:endParaRPr lang="en-US"/>
          </a:p>
        </p:txBody>
      </p:sp>
      <p:pic>
        <p:nvPicPr>
          <p:cNvPr id="9" name="Picture 8">
            <a:extLst>
              <a:ext uri="{FF2B5EF4-FFF2-40B4-BE49-F238E27FC236}">
                <a16:creationId xmlns:a16="http://schemas.microsoft.com/office/drawing/2014/main" id="{3D8212BA-ACBE-2BBE-EFE2-2B238F294EE6}"/>
              </a:ext>
            </a:extLst>
          </p:cNvPr>
          <p:cNvPicPr>
            <a:picLocks noChangeAspect="1"/>
          </p:cNvPicPr>
          <p:nvPr userDrawn="1"/>
        </p:nvPicPr>
        <p:blipFill>
          <a:blip r:embed="rId2"/>
          <a:stretch>
            <a:fillRect/>
          </a:stretch>
        </p:blipFill>
        <p:spPr>
          <a:xfrm>
            <a:off x="754380" y="1155542"/>
            <a:ext cx="10599420" cy="312420"/>
          </a:xfrm>
          <a:prstGeom prst="rect">
            <a:avLst/>
          </a:prstGeom>
        </p:spPr>
      </p:pic>
      <p:pic>
        <p:nvPicPr>
          <p:cNvPr id="10" name="Picture 9" descr="Logo&#10;&#10;Description automatically generated with low confidence">
            <a:extLst>
              <a:ext uri="{FF2B5EF4-FFF2-40B4-BE49-F238E27FC236}">
                <a16:creationId xmlns:a16="http://schemas.microsoft.com/office/drawing/2014/main" id="{459CA978-EA96-B6A9-E019-A4A4042011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65411" y="6218781"/>
            <a:ext cx="2445589" cy="476977"/>
          </a:xfrm>
          <a:prstGeom prst="rect">
            <a:avLst/>
          </a:prstGeom>
        </p:spPr>
      </p:pic>
      <p:sp>
        <p:nvSpPr>
          <p:cNvPr id="12" name="Text Placeholder 2">
            <a:extLst>
              <a:ext uri="{FF2B5EF4-FFF2-40B4-BE49-F238E27FC236}">
                <a16:creationId xmlns:a16="http://schemas.microsoft.com/office/drawing/2014/main" id="{D402707D-1EFF-0FEF-5231-9E82F5192C7A}"/>
              </a:ext>
            </a:extLst>
          </p:cNvPr>
          <p:cNvSpPr>
            <a:spLocks noGrp="1"/>
          </p:cNvSpPr>
          <p:nvPr>
            <p:ph type="body" idx="13"/>
          </p:nvPr>
        </p:nvSpPr>
        <p:spPr>
          <a:xfrm>
            <a:off x="414067" y="1438650"/>
            <a:ext cx="5599983" cy="562673"/>
          </a:xfrm>
        </p:spPr>
        <p:txBody>
          <a:bodyPr anchor="b">
            <a:normAutofit/>
          </a:bodyPr>
          <a:lstStyle>
            <a:lvl1pPr marL="0" indent="0">
              <a:buNone/>
              <a:defRPr sz="2800" b="1">
                <a:solidFill>
                  <a:srgbClr val="D5433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Text Placeholder 2">
            <a:extLst>
              <a:ext uri="{FF2B5EF4-FFF2-40B4-BE49-F238E27FC236}">
                <a16:creationId xmlns:a16="http://schemas.microsoft.com/office/drawing/2014/main" id="{E8E3D202-41F0-8494-E8A4-C8EF33A8EC8F}"/>
              </a:ext>
            </a:extLst>
          </p:cNvPr>
          <p:cNvSpPr>
            <a:spLocks noGrp="1"/>
          </p:cNvSpPr>
          <p:nvPr>
            <p:ph type="body" idx="14"/>
          </p:nvPr>
        </p:nvSpPr>
        <p:spPr>
          <a:xfrm>
            <a:off x="6409426" y="1478663"/>
            <a:ext cx="5368507" cy="522659"/>
          </a:xfrm>
        </p:spPr>
        <p:txBody>
          <a:bodyPr anchor="b">
            <a:normAutofit/>
          </a:bodyPr>
          <a:lstStyle>
            <a:lvl1pPr marL="0" indent="0">
              <a:buNone/>
              <a:defRPr sz="2800" b="1">
                <a:solidFill>
                  <a:srgbClr val="D5433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156413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6570F-B8D2-41D5-9286-856AC3AE5B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3E28BB2-66F1-4B62-967D-1D03B9525250}"/>
              </a:ext>
            </a:extLst>
          </p:cNvPr>
          <p:cNvSpPr>
            <a:spLocks noGrp="1"/>
          </p:cNvSpPr>
          <p:nvPr>
            <p:ph type="dt" sz="half" idx="10"/>
          </p:nvPr>
        </p:nvSpPr>
        <p:spPr/>
        <p:txBody>
          <a:bodyPr/>
          <a:lstStyle/>
          <a:p>
            <a:fld id="{CC914377-584F-4812-9A5A-30406EE053DD}" type="datetimeFigureOut">
              <a:rPr lang="en-US" smtClean="0"/>
              <a:t>9/24/2024</a:t>
            </a:fld>
            <a:endParaRPr lang="en-US"/>
          </a:p>
        </p:txBody>
      </p:sp>
      <p:sp>
        <p:nvSpPr>
          <p:cNvPr id="4" name="Footer Placeholder 3">
            <a:extLst>
              <a:ext uri="{FF2B5EF4-FFF2-40B4-BE49-F238E27FC236}">
                <a16:creationId xmlns:a16="http://schemas.microsoft.com/office/drawing/2014/main" id="{6DF1EAFA-F91C-454B-867B-B970634F1AA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112B61E-26DA-410D-99B0-EFB115466587}"/>
              </a:ext>
            </a:extLst>
          </p:cNvPr>
          <p:cNvSpPr>
            <a:spLocks noGrp="1"/>
          </p:cNvSpPr>
          <p:nvPr>
            <p:ph type="sldNum" sz="quarter" idx="12"/>
          </p:nvPr>
        </p:nvSpPr>
        <p:spPr/>
        <p:txBody>
          <a:bodyPr/>
          <a:lstStyle/>
          <a:p>
            <a:fld id="{FB9D7291-512F-4A24-8BA7-E5FC0EA78056}" type="slidenum">
              <a:rPr lang="en-US" smtClean="0"/>
              <a:t>‹#›</a:t>
            </a:fld>
            <a:endParaRPr lang="en-US"/>
          </a:p>
        </p:txBody>
      </p:sp>
    </p:spTree>
    <p:extLst>
      <p:ext uri="{BB962C8B-B14F-4D97-AF65-F5344CB8AC3E}">
        <p14:creationId xmlns:p14="http://schemas.microsoft.com/office/powerpoint/2010/main" val="4011280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08AEEA-B526-4D65-8804-C103BBEAEB3F}"/>
              </a:ext>
            </a:extLst>
          </p:cNvPr>
          <p:cNvSpPr>
            <a:spLocks noGrp="1"/>
          </p:cNvSpPr>
          <p:nvPr>
            <p:ph type="dt" sz="half" idx="10"/>
          </p:nvPr>
        </p:nvSpPr>
        <p:spPr/>
        <p:txBody>
          <a:bodyPr/>
          <a:lstStyle/>
          <a:p>
            <a:fld id="{CC914377-584F-4812-9A5A-30406EE053DD}" type="datetimeFigureOut">
              <a:rPr lang="en-US" smtClean="0"/>
              <a:t>9/24/2024</a:t>
            </a:fld>
            <a:endParaRPr lang="en-US"/>
          </a:p>
        </p:txBody>
      </p:sp>
      <p:sp>
        <p:nvSpPr>
          <p:cNvPr id="3" name="Footer Placeholder 2">
            <a:extLst>
              <a:ext uri="{FF2B5EF4-FFF2-40B4-BE49-F238E27FC236}">
                <a16:creationId xmlns:a16="http://schemas.microsoft.com/office/drawing/2014/main" id="{E02C4851-9F74-41A8-B2FE-C95A898B5C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B9BFDEB-CC28-44FF-8E01-9A538016A3BC}"/>
              </a:ext>
            </a:extLst>
          </p:cNvPr>
          <p:cNvSpPr>
            <a:spLocks noGrp="1"/>
          </p:cNvSpPr>
          <p:nvPr>
            <p:ph type="sldNum" sz="quarter" idx="12"/>
          </p:nvPr>
        </p:nvSpPr>
        <p:spPr/>
        <p:txBody>
          <a:bodyPr/>
          <a:lstStyle/>
          <a:p>
            <a:fld id="{FB9D7291-512F-4A24-8BA7-E5FC0EA78056}" type="slidenum">
              <a:rPr lang="en-US" smtClean="0"/>
              <a:t>‹#›</a:t>
            </a:fld>
            <a:endParaRPr lang="en-US"/>
          </a:p>
        </p:txBody>
      </p:sp>
    </p:spTree>
    <p:extLst>
      <p:ext uri="{BB962C8B-B14F-4D97-AF65-F5344CB8AC3E}">
        <p14:creationId xmlns:p14="http://schemas.microsoft.com/office/powerpoint/2010/main" val="1587256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BEABF-567F-4130-BC23-53084E117A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4E9296-4D65-4956-8D19-8CC3D98406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C3D9CD1-135F-41D8-8265-5E94CD9A8D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4AA16E-FBCE-4B1A-B0DC-D654C385B297}"/>
              </a:ext>
            </a:extLst>
          </p:cNvPr>
          <p:cNvSpPr>
            <a:spLocks noGrp="1"/>
          </p:cNvSpPr>
          <p:nvPr>
            <p:ph type="dt" sz="half" idx="10"/>
          </p:nvPr>
        </p:nvSpPr>
        <p:spPr/>
        <p:txBody>
          <a:bodyPr/>
          <a:lstStyle/>
          <a:p>
            <a:fld id="{CC914377-584F-4812-9A5A-30406EE053DD}" type="datetimeFigureOut">
              <a:rPr lang="en-US" smtClean="0"/>
              <a:t>9/24/2024</a:t>
            </a:fld>
            <a:endParaRPr lang="en-US"/>
          </a:p>
        </p:txBody>
      </p:sp>
      <p:sp>
        <p:nvSpPr>
          <p:cNvPr id="6" name="Footer Placeholder 5">
            <a:extLst>
              <a:ext uri="{FF2B5EF4-FFF2-40B4-BE49-F238E27FC236}">
                <a16:creationId xmlns:a16="http://schemas.microsoft.com/office/drawing/2014/main" id="{FF24FEA2-CBA5-42A0-9246-12256F56B7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2C0666-0BF2-4973-9DCF-A44CB9819A51}"/>
              </a:ext>
            </a:extLst>
          </p:cNvPr>
          <p:cNvSpPr>
            <a:spLocks noGrp="1"/>
          </p:cNvSpPr>
          <p:nvPr>
            <p:ph type="sldNum" sz="quarter" idx="12"/>
          </p:nvPr>
        </p:nvSpPr>
        <p:spPr/>
        <p:txBody>
          <a:bodyPr/>
          <a:lstStyle/>
          <a:p>
            <a:fld id="{FB9D7291-512F-4A24-8BA7-E5FC0EA78056}" type="slidenum">
              <a:rPr lang="en-US" smtClean="0"/>
              <a:t>‹#›</a:t>
            </a:fld>
            <a:endParaRPr lang="en-US"/>
          </a:p>
        </p:txBody>
      </p:sp>
    </p:spTree>
    <p:extLst>
      <p:ext uri="{BB962C8B-B14F-4D97-AF65-F5344CB8AC3E}">
        <p14:creationId xmlns:p14="http://schemas.microsoft.com/office/powerpoint/2010/main" val="1168804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ABD4B-A971-45CA-B434-CDA6DCF3BD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6EA33E-FDC7-45A4-872C-A8365B9EB4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1AAAC5-4AE6-46CD-8A45-12CC362A7B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B56CE9-935C-4832-A14F-6C51FCFC2F2B}"/>
              </a:ext>
            </a:extLst>
          </p:cNvPr>
          <p:cNvSpPr>
            <a:spLocks noGrp="1"/>
          </p:cNvSpPr>
          <p:nvPr>
            <p:ph type="dt" sz="half" idx="10"/>
          </p:nvPr>
        </p:nvSpPr>
        <p:spPr/>
        <p:txBody>
          <a:bodyPr/>
          <a:lstStyle/>
          <a:p>
            <a:fld id="{CC914377-584F-4812-9A5A-30406EE053DD}" type="datetimeFigureOut">
              <a:rPr lang="en-US" smtClean="0"/>
              <a:t>9/24/2024</a:t>
            </a:fld>
            <a:endParaRPr lang="en-US"/>
          </a:p>
        </p:txBody>
      </p:sp>
      <p:sp>
        <p:nvSpPr>
          <p:cNvPr id="6" name="Footer Placeholder 5">
            <a:extLst>
              <a:ext uri="{FF2B5EF4-FFF2-40B4-BE49-F238E27FC236}">
                <a16:creationId xmlns:a16="http://schemas.microsoft.com/office/drawing/2014/main" id="{686AEA65-95D4-4585-A3CA-B3EF283907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D46D11-228F-47A1-8BB9-397B67CAEC48}"/>
              </a:ext>
            </a:extLst>
          </p:cNvPr>
          <p:cNvSpPr>
            <a:spLocks noGrp="1"/>
          </p:cNvSpPr>
          <p:nvPr>
            <p:ph type="sldNum" sz="quarter" idx="12"/>
          </p:nvPr>
        </p:nvSpPr>
        <p:spPr/>
        <p:txBody>
          <a:bodyPr/>
          <a:lstStyle/>
          <a:p>
            <a:fld id="{FB9D7291-512F-4A24-8BA7-E5FC0EA78056}" type="slidenum">
              <a:rPr lang="en-US" smtClean="0"/>
              <a:t>‹#›</a:t>
            </a:fld>
            <a:endParaRPr lang="en-US"/>
          </a:p>
        </p:txBody>
      </p:sp>
    </p:spTree>
    <p:extLst>
      <p:ext uri="{BB962C8B-B14F-4D97-AF65-F5344CB8AC3E}">
        <p14:creationId xmlns:p14="http://schemas.microsoft.com/office/powerpoint/2010/main" val="155968242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60DAB0-104B-575A-CA6A-EB7802BF41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741A72A-305D-40AD-6992-FDCBDE39F9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E49AA7-9837-964A-ADE2-09AA910897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2F406A-1C96-4C5A-A872-E74527D3D41C}" type="datetimeFigureOut">
              <a:rPr lang="en-US" smtClean="0"/>
              <a:t>9/24/2024</a:t>
            </a:fld>
            <a:endParaRPr lang="en-US"/>
          </a:p>
        </p:txBody>
      </p:sp>
      <p:sp>
        <p:nvSpPr>
          <p:cNvPr id="5" name="Footer Placeholder 4">
            <a:extLst>
              <a:ext uri="{FF2B5EF4-FFF2-40B4-BE49-F238E27FC236}">
                <a16:creationId xmlns:a16="http://schemas.microsoft.com/office/drawing/2014/main" id="{A82B0D8F-BB4A-3ACA-879E-E3DCF2E34E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BE5C3BD-5F37-8A8C-1E7C-52200CA649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E07DF4-4119-4C54-85F0-5D66D116158E}" type="slidenum">
              <a:rPr lang="en-US" smtClean="0"/>
              <a:t>‹#›</a:t>
            </a:fld>
            <a:endParaRPr lang="en-US"/>
          </a:p>
        </p:txBody>
      </p:sp>
      <p:sp>
        <p:nvSpPr>
          <p:cNvPr id="7" name="Rectangle 6">
            <a:extLst>
              <a:ext uri="{FF2B5EF4-FFF2-40B4-BE49-F238E27FC236}">
                <a16:creationId xmlns:a16="http://schemas.microsoft.com/office/drawing/2014/main" id="{B885C163-3C1A-2136-0950-63654FAA2A18}"/>
              </a:ext>
            </a:extLst>
          </p:cNvPr>
          <p:cNvSpPr/>
          <p:nvPr userDrawn="1"/>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8AA14BB-D6E7-BBB7-A469-545F36755D10}"/>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Graphical user interface&#10;&#10;Description automatically generated with low confidence">
            <a:extLst>
              <a:ext uri="{FF2B5EF4-FFF2-40B4-BE49-F238E27FC236}">
                <a16:creationId xmlns:a16="http://schemas.microsoft.com/office/drawing/2014/main" id="{126A87EC-FE4B-5CA8-F30E-3AB8699F08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8468" y="1646238"/>
            <a:ext cx="9535064" cy="4014764"/>
          </a:xfrm>
          <a:prstGeom prst="rect">
            <a:avLst/>
          </a:prstGeom>
        </p:spPr>
      </p:pic>
    </p:spTree>
    <p:extLst>
      <p:ext uri="{BB962C8B-B14F-4D97-AF65-F5344CB8AC3E}">
        <p14:creationId xmlns:p14="http://schemas.microsoft.com/office/powerpoint/2010/main" val="2061032128"/>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F529E7-CFC2-47F5-85AC-C58C230DA228}"/>
              </a:ext>
            </a:extLst>
          </p:cNvPr>
          <p:cNvSpPr>
            <a:spLocks noGrp="1"/>
          </p:cNvSpPr>
          <p:nvPr>
            <p:ph type="title"/>
          </p:nvPr>
        </p:nvSpPr>
        <p:spPr>
          <a:xfrm>
            <a:off x="414067" y="365125"/>
            <a:ext cx="11335109" cy="101314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2CDC474-4414-4917-8D57-A440F0EB6991}"/>
              </a:ext>
            </a:extLst>
          </p:cNvPr>
          <p:cNvSpPr>
            <a:spLocks noGrp="1"/>
          </p:cNvSpPr>
          <p:nvPr>
            <p:ph type="body" idx="1"/>
          </p:nvPr>
        </p:nvSpPr>
        <p:spPr>
          <a:xfrm>
            <a:off x="414067" y="1587260"/>
            <a:ext cx="11335109" cy="458970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B7CBC22-BAA9-4085-8737-998F3CEFE4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914377-584F-4812-9A5A-30406EE053DD}" type="datetimeFigureOut">
              <a:rPr lang="en-US" smtClean="0"/>
              <a:t>9/24/2024</a:t>
            </a:fld>
            <a:endParaRPr lang="en-US"/>
          </a:p>
        </p:txBody>
      </p:sp>
      <p:sp>
        <p:nvSpPr>
          <p:cNvPr id="5" name="Footer Placeholder 4">
            <a:extLst>
              <a:ext uri="{FF2B5EF4-FFF2-40B4-BE49-F238E27FC236}">
                <a16:creationId xmlns:a16="http://schemas.microsoft.com/office/drawing/2014/main" id="{C90AFCC9-BCEF-427D-B396-53AA3C8681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55DB000-D2CB-41A8-A6EB-27C8D10CF1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9D7291-512F-4A24-8BA7-E5FC0EA78056}" type="slidenum">
              <a:rPr lang="en-US" smtClean="0"/>
              <a:t>‹#›</a:t>
            </a:fld>
            <a:endParaRPr lang="en-US"/>
          </a:p>
        </p:txBody>
      </p:sp>
    </p:spTree>
    <p:extLst>
      <p:ext uri="{BB962C8B-B14F-4D97-AF65-F5344CB8AC3E}">
        <p14:creationId xmlns:p14="http://schemas.microsoft.com/office/powerpoint/2010/main" val="975280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1" r:id="rId4"/>
    <p:sldLayoutId id="2147483652"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305990"/>
          </a:solidFill>
          <a:latin typeface="Garamond" panose="02020404030301010803" pitchFamily="18" charset="0"/>
          <a:ea typeface="+mj-ea"/>
          <a:cs typeface="+mj-cs"/>
        </a:defRPr>
      </a:lvl1pPr>
    </p:titleStyle>
    <p:bodyStyle>
      <a:lvl1pPr marL="457200" indent="-457200" algn="l" defTabSz="914400" rtl="0" eaLnBrk="1" latinLnBrk="0" hangingPunct="1">
        <a:lnSpc>
          <a:spcPct val="90000"/>
        </a:lnSpc>
        <a:spcBef>
          <a:spcPts val="1000"/>
        </a:spcBef>
        <a:buFontTx/>
        <a:buBlip>
          <a:blip r:embed="rId13"/>
        </a:buBlip>
        <a:defRPr sz="2800" kern="1200">
          <a:solidFill>
            <a:srgbClr val="30599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0599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0599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0599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0599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mailto:jack.zevin@gmail.com" TargetMode="External"/><Relationship Id="rId2" Type="http://schemas.openxmlformats.org/officeDocument/2006/relationships/hyperlink" Target="mailto:makrasner@gmail.com" TargetMode="External"/><Relationship Id="rId1" Type="http://schemas.openxmlformats.org/officeDocument/2006/relationships/slideLayout" Target="../slideLayouts/slideLayout2.xml"/><Relationship Id="rId4" Type="http://schemas.openxmlformats.org/officeDocument/2006/relationships/hyperlink" Target="mailto:fortissimorecords@hotmail.com"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7A65E-859E-3BEF-ED47-E6D4FC48E78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D04F0EA7-8A39-7BCC-D602-08F95157A623}"/>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DF20976A-58E3-45AF-46E2-C764B43435D7}"/>
              </a:ext>
            </a:extLst>
          </p:cNvPr>
          <p:cNvPicPr>
            <a:picLocks noChangeAspect="1"/>
          </p:cNvPicPr>
          <p:nvPr/>
        </p:nvPicPr>
        <p:blipFill>
          <a:blip r:embed="rId2"/>
          <a:stretch>
            <a:fillRect/>
          </a:stretch>
        </p:blipFill>
        <p:spPr>
          <a:xfrm>
            <a:off x="4732" y="0"/>
            <a:ext cx="12182535" cy="6858000"/>
          </a:xfrm>
          <a:prstGeom prst="rect">
            <a:avLst/>
          </a:prstGeom>
        </p:spPr>
      </p:pic>
    </p:spTree>
    <p:extLst>
      <p:ext uri="{BB962C8B-B14F-4D97-AF65-F5344CB8AC3E}">
        <p14:creationId xmlns:p14="http://schemas.microsoft.com/office/powerpoint/2010/main" val="229194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65325-76D2-9CFC-56C3-CC7CC1651C7F}"/>
              </a:ext>
            </a:extLst>
          </p:cNvPr>
          <p:cNvSpPr>
            <a:spLocks noGrp="1"/>
          </p:cNvSpPr>
          <p:nvPr>
            <p:ph type="title"/>
          </p:nvPr>
        </p:nvSpPr>
        <p:spPr/>
        <p:txBody>
          <a:bodyPr/>
          <a:lstStyle/>
          <a:p>
            <a:pPr algn="ctr"/>
            <a:r>
              <a:rPr lang="en-US" dirty="0"/>
              <a:t>Current</a:t>
            </a:r>
          </a:p>
        </p:txBody>
      </p:sp>
      <p:sp>
        <p:nvSpPr>
          <p:cNvPr id="3" name="Content Placeholder 2">
            <a:extLst>
              <a:ext uri="{FF2B5EF4-FFF2-40B4-BE49-F238E27FC236}">
                <a16:creationId xmlns:a16="http://schemas.microsoft.com/office/drawing/2014/main" id="{6DB112DD-7AAE-71E5-C5D4-8018AB9755E2}"/>
              </a:ext>
            </a:extLst>
          </p:cNvPr>
          <p:cNvSpPr>
            <a:spLocks noGrp="1"/>
          </p:cNvSpPr>
          <p:nvPr>
            <p:ph idx="1"/>
          </p:nvPr>
        </p:nvSpPr>
        <p:spPr/>
        <p:txBody>
          <a:bodyPr/>
          <a:lstStyle/>
          <a:p>
            <a:pPr>
              <a:lnSpc>
                <a:spcPct val="150000"/>
              </a:lnSpc>
            </a:pPr>
            <a:r>
              <a:rPr lang="en-US" dirty="0"/>
              <a:t>National Polling Averages</a:t>
            </a:r>
          </a:p>
          <a:p>
            <a:pPr lvl="1">
              <a:lnSpc>
                <a:spcPct val="150000"/>
              </a:lnSpc>
            </a:pPr>
            <a:r>
              <a:rPr lang="en-US" dirty="0"/>
              <a:t> NYT – Tie</a:t>
            </a:r>
          </a:p>
          <a:p>
            <a:pPr lvl="1">
              <a:lnSpc>
                <a:spcPct val="150000"/>
              </a:lnSpc>
            </a:pPr>
            <a:r>
              <a:rPr lang="en-US" dirty="0"/>
              <a:t> Others:  Harris Up 1 To 3 Points</a:t>
            </a:r>
          </a:p>
          <a:p>
            <a:pPr lvl="1">
              <a:lnSpc>
                <a:spcPct val="150000"/>
              </a:lnSpc>
            </a:pPr>
            <a:r>
              <a:rPr lang="en-US" dirty="0"/>
              <a:t> Battleground States – Assessments Vary</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81187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8DC1E-8B2B-C23A-B95A-2CBEA290110F}"/>
              </a:ext>
            </a:extLst>
          </p:cNvPr>
          <p:cNvSpPr>
            <a:spLocks noGrp="1"/>
          </p:cNvSpPr>
          <p:nvPr>
            <p:ph type="title"/>
          </p:nvPr>
        </p:nvSpPr>
        <p:spPr/>
        <p:txBody>
          <a:bodyPr/>
          <a:lstStyle/>
          <a:p>
            <a:pPr algn="ctr"/>
            <a:r>
              <a:rPr lang="en-US" dirty="0"/>
              <a:t>Battleground Polling Averages</a:t>
            </a:r>
          </a:p>
        </p:txBody>
      </p:sp>
      <p:sp>
        <p:nvSpPr>
          <p:cNvPr id="3" name="Content Placeholder 2">
            <a:extLst>
              <a:ext uri="{FF2B5EF4-FFF2-40B4-BE49-F238E27FC236}">
                <a16:creationId xmlns:a16="http://schemas.microsoft.com/office/drawing/2014/main" id="{E5B14882-652E-4295-14FC-7DA4F4FADB24}"/>
              </a:ext>
            </a:extLst>
          </p:cNvPr>
          <p:cNvSpPr>
            <a:spLocks noGrp="1"/>
          </p:cNvSpPr>
          <p:nvPr>
            <p:ph idx="1"/>
          </p:nvPr>
        </p:nvSpPr>
        <p:spPr/>
        <p:txBody>
          <a:bodyPr>
            <a:normAutofit/>
          </a:bodyPr>
          <a:lstStyle/>
          <a:p>
            <a:pPr marL="0" indent="0">
              <a:buNone/>
            </a:pPr>
            <a:r>
              <a:rPr lang="en-US" u="sng" dirty="0"/>
              <a:t>STATE</a:t>
            </a:r>
            <a:r>
              <a:rPr lang="en-US" dirty="0"/>
              <a:t>  </a:t>
            </a:r>
            <a:r>
              <a:rPr lang="en-US" u="sng" dirty="0"/>
              <a:t>EC#</a:t>
            </a:r>
            <a:r>
              <a:rPr lang="en-US" dirty="0"/>
              <a:t>	</a:t>
            </a:r>
            <a:r>
              <a:rPr lang="en-US" u="sng" dirty="0"/>
              <a:t>538</a:t>
            </a:r>
            <a:r>
              <a:rPr lang="en-US" dirty="0"/>
              <a:t>	       </a:t>
            </a:r>
            <a:r>
              <a:rPr lang="en-US" u="sng" dirty="0"/>
              <a:t>NS </a:t>
            </a:r>
            <a:r>
              <a:rPr lang="en-US" dirty="0"/>
              <a:t>           </a:t>
            </a:r>
            <a:r>
              <a:rPr lang="en-US" u="sng" dirty="0"/>
              <a:t>RCP</a:t>
            </a:r>
            <a:r>
              <a:rPr lang="en-US" dirty="0"/>
              <a:t>          </a:t>
            </a:r>
            <a:r>
              <a:rPr lang="en-US" u="sng" dirty="0"/>
              <a:t>WAP</a:t>
            </a:r>
            <a:r>
              <a:rPr lang="en-US" dirty="0"/>
              <a:t>           </a:t>
            </a:r>
            <a:r>
              <a:rPr lang="en-US" u="sng" dirty="0"/>
              <a:t>NYT</a:t>
            </a:r>
          </a:p>
          <a:p>
            <a:pPr marL="0" indent="0">
              <a:buNone/>
            </a:pPr>
            <a:r>
              <a:rPr lang="en-US" dirty="0"/>
              <a:t>AZ          11         H+0.2       T+1.0       T+1.6         T&lt;1             Tie</a:t>
            </a:r>
          </a:p>
          <a:p>
            <a:pPr marL="0" indent="0">
              <a:buNone/>
            </a:pPr>
            <a:r>
              <a:rPr lang="en-US" dirty="0"/>
              <a:t>GA	     16	         H+0.2       T+1.0	     T+2.0         T&lt;2             T+1</a:t>
            </a:r>
          </a:p>
          <a:p>
            <a:pPr marL="0" indent="0">
              <a:buNone/>
            </a:pPr>
            <a:r>
              <a:rPr lang="en-US" dirty="0"/>
              <a:t>NC	     15         H+0.2       T+0.4       T+0.1          Tie              H&lt;1</a:t>
            </a:r>
          </a:p>
          <a:p>
            <a:pPr marL="0" indent="0">
              <a:buNone/>
            </a:pPr>
            <a:r>
              <a:rPr lang="en-US" dirty="0"/>
              <a:t>PA          19         H+1.5       H+1.2       H+1.0         H+1            H+1</a:t>
            </a:r>
          </a:p>
          <a:p>
            <a:pPr marL="0" indent="0">
              <a:buNone/>
            </a:pPr>
            <a:r>
              <a:rPr lang="en-US" dirty="0"/>
              <a:t>MICH     16         H+2.2       H+2.0       H+1.7         H+2            H+2</a:t>
            </a:r>
          </a:p>
          <a:p>
            <a:pPr marL="0" indent="0">
              <a:buNone/>
            </a:pPr>
            <a:r>
              <a:rPr lang="en-US" dirty="0"/>
              <a:t>WISC     10         H+3.0       H+1.5       H+1.2         H+3            H+1</a:t>
            </a:r>
          </a:p>
          <a:p>
            <a:pPr marL="0" indent="0">
              <a:buNone/>
            </a:pPr>
            <a:r>
              <a:rPr lang="en-US" dirty="0"/>
              <a:t>NV          10        H+1.5       H+0.8       H+0.2          Tie             H&lt;1</a:t>
            </a:r>
          </a:p>
        </p:txBody>
      </p:sp>
    </p:spTree>
    <p:extLst>
      <p:ext uri="{BB962C8B-B14F-4D97-AF65-F5344CB8AC3E}">
        <p14:creationId xmlns:p14="http://schemas.microsoft.com/office/powerpoint/2010/main" val="456900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12F94-0EA5-1D97-4D5D-48EC6FDC96C8}"/>
              </a:ext>
            </a:extLst>
          </p:cNvPr>
          <p:cNvSpPr>
            <a:spLocks noGrp="1"/>
          </p:cNvSpPr>
          <p:nvPr>
            <p:ph type="title"/>
          </p:nvPr>
        </p:nvSpPr>
        <p:spPr/>
        <p:txBody>
          <a:bodyPr/>
          <a:lstStyle/>
          <a:p>
            <a:pPr algn="ctr"/>
            <a:r>
              <a:rPr lang="en-US" dirty="0"/>
              <a:t>What Does This Mean? Why The Differences?</a:t>
            </a:r>
          </a:p>
        </p:txBody>
      </p:sp>
      <p:sp>
        <p:nvSpPr>
          <p:cNvPr id="3" name="Content Placeholder 2">
            <a:extLst>
              <a:ext uri="{FF2B5EF4-FFF2-40B4-BE49-F238E27FC236}">
                <a16:creationId xmlns:a16="http://schemas.microsoft.com/office/drawing/2014/main" id="{AD869332-7F40-1474-113E-4EFC72AE87F6}"/>
              </a:ext>
            </a:extLst>
          </p:cNvPr>
          <p:cNvSpPr>
            <a:spLocks noGrp="1"/>
          </p:cNvSpPr>
          <p:nvPr>
            <p:ph idx="1"/>
          </p:nvPr>
        </p:nvSpPr>
        <p:spPr/>
        <p:txBody>
          <a:bodyPr>
            <a:normAutofit/>
          </a:bodyPr>
          <a:lstStyle/>
          <a:p>
            <a:pPr>
              <a:lnSpc>
                <a:spcPct val="150000"/>
              </a:lnSpc>
            </a:pPr>
            <a:r>
              <a:rPr lang="en-US" dirty="0"/>
              <a:t>All of these outfits are averaging polls, but…</a:t>
            </a:r>
          </a:p>
          <a:p>
            <a:pPr lvl="1">
              <a:lnSpc>
                <a:spcPct val="150000"/>
              </a:lnSpc>
            </a:pPr>
            <a:r>
              <a:rPr lang="en-US" dirty="0"/>
              <a:t>Which polls do they use?</a:t>
            </a:r>
          </a:p>
          <a:p>
            <a:pPr lvl="1">
              <a:lnSpc>
                <a:spcPct val="150000"/>
              </a:lnSpc>
            </a:pPr>
            <a:r>
              <a:rPr lang="en-US" dirty="0"/>
              <a:t>How do they weight them?</a:t>
            </a:r>
          </a:p>
          <a:p>
            <a:pPr lvl="1">
              <a:lnSpc>
                <a:spcPct val="150000"/>
              </a:lnSpc>
            </a:pPr>
            <a:r>
              <a:rPr lang="en-US" dirty="0"/>
              <a:t>How do they weight likely voters versus registered voters?</a:t>
            </a:r>
          </a:p>
          <a:p>
            <a:pPr lvl="1">
              <a:lnSpc>
                <a:spcPct val="150000"/>
              </a:lnSpc>
            </a:pPr>
            <a:r>
              <a:rPr lang="en-US" dirty="0"/>
              <a:t>These decisions can make huge differences.</a:t>
            </a:r>
          </a:p>
          <a:p>
            <a:pPr lvl="1">
              <a:lnSpc>
                <a:spcPct val="150000"/>
              </a:lnSpc>
            </a:pPr>
            <a:r>
              <a:rPr lang="en-US" dirty="0"/>
              <a:t>In this election small differences will matter a lot!</a:t>
            </a:r>
          </a:p>
          <a:p>
            <a:pPr marL="0" indent="0">
              <a:buNone/>
            </a:pPr>
            <a:endParaRPr lang="en-US" dirty="0"/>
          </a:p>
        </p:txBody>
      </p:sp>
    </p:spTree>
    <p:extLst>
      <p:ext uri="{BB962C8B-B14F-4D97-AF65-F5344CB8AC3E}">
        <p14:creationId xmlns:p14="http://schemas.microsoft.com/office/powerpoint/2010/main" val="203519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ED652-CD58-42E9-78AF-8F0952F9B8EB}"/>
              </a:ext>
            </a:extLst>
          </p:cNvPr>
          <p:cNvSpPr>
            <a:spLocks noGrp="1"/>
          </p:cNvSpPr>
          <p:nvPr>
            <p:ph type="title"/>
          </p:nvPr>
        </p:nvSpPr>
        <p:spPr/>
        <p:txBody>
          <a:bodyPr/>
          <a:lstStyle/>
          <a:p>
            <a:pPr algn="ctr"/>
            <a:r>
              <a:rPr lang="en-US" dirty="0"/>
              <a:t>But Also…</a:t>
            </a:r>
          </a:p>
        </p:txBody>
      </p:sp>
      <p:sp>
        <p:nvSpPr>
          <p:cNvPr id="3" name="Content Placeholder 2">
            <a:extLst>
              <a:ext uri="{FF2B5EF4-FFF2-40B4-BE49-F238E27FC236}">
                <a16:creationId xmlns:a16="http://schemas.microsoft.com/office/drawing/2014/main" id="{8E916204-4FCD-9FD6-F92E-39728DF0401B}"/>
              </a:ext>
            </a:extLst>
          </p:cNvPr>
          <p:cNvSpPr>
            <a:spLocks noGrp="1"/>
          </p:cNvSpPr>
          <p:nvPr>
            <p:ph idx="1"/>
          </p:nvPr>
        </p:nvSpPr>
        <p:spPr/>
        <p:txBody>
          <a:bodyPr>
            <a:normAutofit/>
          </a:bodyPr>
          <a:lstStyle/>
          <a:p>
            <a:r>
              <a:rPr lang="en-US" dirty="0"/>
              <a:t>Notice that Harris is ahead or tied in all three critical battleground states, in every averaging:</a:t>
            </a:r>
          </a:p>
          <a:p>
            <a:pPr lvl="1"/>
            <a:r>
              <a:rPr lang="en-US" dirty="0"/>
              <a:t> PA, WI, MI</a:t>
            </a:r>
          </a:p>
          <a:p>
            <a:r>
              <a:rPr lang="en-US" dirty="0"/>
              <a:t>If she wins these, she likely wins the presidency</a:t>
            </a:r>
          </a:p>
          <a:p>
            <a:r>
              <a:rPr lang="en-US" dirty="0"/>
              <a:t>Turnout is key:</a:t>
            </a:r>
          </a:p>
          <a:p>
            <a:pPr lvl="1"/>
            <a:r>
              <a:rPr lang="en-US" dirty="0"/>
              <a:t> Could be hidden Trump voters</a:t>
            </a:r>
          </a:p>
          <a:p>
            <a:pPr lvl="1"/>
            <a:r>
              <a:rPr lang="en-US" dirty="0"/>
              <a:t> Could be unmotivated Harris voters</a:t>
            </a:r>
          </a:p>
          <a:p>
            <a:r>
              <a:rPr lang="en-US" dirty="0"/>
              <a:t>Grassroots groups are critical</a:t>
            </a:r>
          </a:p>
          <a:p>
            <a:r>
              <a:rPr lang="en-US" dirty="0"/>
              <a:t>Small numbers made big differences in 2016 and 2020</a:t>
            </a:r>
          </a:p>
        </p:txBody>
      </p:sp>
    </p:spTree>
    <p:extLst>
      <p:ext uri="{BB962C8B-B14F-4D97-AF65-F5344CB8AC3E}">
        <p14:creationId xmlns:p14="http://schemas.microsoft.com/office/powerpoint/2010/main" val="4238800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4EBCA-FD82-D000-54BB-E809E88AB433}"/>
              </a:ext>
            </a:extLst>
          </p:cNvPr>
          <p:cNvSpPr>
            <a:spLocks noGrp="1"/>
          </p:cNvSpPr>
          <p:nvPr>
            <p:ph type="title"/>
          </p:nvPr>
        </p:nvSpPr>
        <p:spPr/>
        <p:txBody>
          <a:bodyPr/>
          <a:lstStyle/>
          <a:p>
            <a:pPr algn="ctr"/>
            <a:r>
              <a:rPr lang="en-US" dirty="0"/>
              <a:t>Popular Vote and Electoral College:  2016 &amp; 2020</a:t>
            </a:r>
          </a:p>
        </p:txBody>
      </p:sp>
      <p:sp>
        <p:nvSpPr>
          <p:cNvPr id="3" name="Content Placeholder 2">
            <a:extLst>
              <a:ext uri="{FF2B5EF4-FFF2-40B4-BE49-F238E27FC236}">
                <a16:creationId xmlns:a16="http://schemas.microsoft.com/office/drawing/2014/main" id="{7DE6AB56-2593-0EDF-DE46-8FA45B966DC7}"/>
              </a:ext>
            </a:extLst>
          </p:cNvPr>
          <p:cNvSpPr>
            <a:spLocks noGrp="1"/>
          </p:cNvSpPr>
          <p:nvPr>
            <p:ph idx="1"/>
          </p:nvPr>
        </p:nvSpPr>
        <p:spPr/>
        <p:txBody>
          <a:bodyPr>
            <a:normAutofit fontScale="92500"/>
          </a:bodyPr>
          <a:lstStyle/>
          <a:p>
            <a:pPr>
              <a:lnSpc>
                <a:spcPct val="150000"/>
              </a:lnSpc>
            </a:pPr>
            <a:r>
              <a:rPr lang="en-US" dirty="0"/>
              <a:t>The electoral college chooses the president</a:t>
            </a:r>
          </a:p>
          <a:p>
            <a:pPr>
              <a:lnSpc>
                <a:spcPct val="110000"/>
              </a:lnSpc>
            </a:pPr>
            <a:r>
              <a:rPr lang="en-US" dirty="0"/>
              <a:t>In 2000 and 2016 the winner of the popular vote went home while the loser of the popular vote went to the white house</a:t>
            </a:r>
          </a:p>
          <a:p>
            <a:pPr>
              <a:lnSpc>
                <a:spcPct val="120000"/>
              </a:lnSpc>
            </a:pPr>
            <a:r>
              <a:rPr lang="en-US" dirty="0"/>
              <a:t>In 2016 Trump won the crucial three battleground states – PA, WI, MI – by about 70,000 votes</a:t>
            </a:r>
          </a:p>
          <a:p>
            <a:pPr>
              <a:lnSpc>
                <a:spcPct val="150000"/>
              </a:lnSpc>
            </a:pPr>
            <a:r>
              <a:rPr lang="en-US" dirty="0"/>
              <a:t>In 2020 if you shift about 40,000 votes, Trump becomes president again</a:t>
            </a:r>
          </a:p>
          <a:p>
            <a:pPr>
              <a:lnSpc>
                <a:spcPct val="150000"/>
              </a:lnSpc>
            </a:pPr>
            <a:r>
              <a:rPr lang="en-US" dirty="0"/>
              <a:t>Likely similar margins in 2024</a:t>
            </a:r>
          </a:p>
        </p:txBody>
      </p:sp>
    </p:spTree>
    <p:extLst>
      <p:ext uri="{BB962C8B-B14F-4D97-AF65-F5344CB8AC3E}">
        <p14:creationId xmlns:p14="http://schemas.microsoft.com/office/powerpoint/2010/main" val="3730612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56FE0-7CC0-0832-6D6E-1D3431472B56}"/>
              </a:ext>
            </a:extLst>
          </p:cNvPr>
          <p:cNvSpPr>
            <a:spLocks noGrp="1"/>
          </p:cNvSpPr>
          <p:nvPr>
            <p:ph type="title"/>
          </p:nvPr>
        </p:nvSpPr>
        <p:spPr/>
        <p:txBody>
          <a:bodyPr/>
          <a:lstStyle/>
          <a:p>
            <a:pPr algn="ctr"/>
            <a:r>
              <a:rPr lang="en-US" dirty="0"/>
              <a:t>Possible 2024 Joker in the Deck</a:t>
            </a:r>
          </a:p>
        </p:txBody>
      </p:sp>
      <p:sp>
        <p:nvSpPr>
          <p:cNvPr id="3" name="Content Placeholder 2">
            <a:extLst>
              <a:ext uri="{FF2B5EF4-FFF2-40B4-BE49-F238E27FC236}">
                <a16:creationId xmlns:a16="http://schemas.microsoft.com/office/drawing/2014/main" id="{550B9A4F-E7F7-2B33-5959-774F7F298865}"/>
              </a:ext>
            </a:extLst>
          </p:cNvPr>
          <p:cNvSpPr>
            <a:spLocks noGrp="1"/>
          </p:cNvSpPr>
          <p:nvPr>
            <p:ph idx="1"/>
          </p:nvPr>
        </p:nvSpPr>
        <p:spPr/>
        <p:txBody>
          <a:bodyPr/>
          <a:lstStyle/>
          <a:p>
            <a:pPr marL="0" indent="0">
              <a:buNone/>
            </a:pPr>
            <a:r>
              <a:rPr lang="en-US" sz="3200" dirty="0"/>
              <a:t>Easiest path for Harris to win the Electoral College:</a:t>
            </a:r>
          </a:p>
          <a:p>
            <a:r>
              <a:rPr lang="en-US" dirty="0"/>
              <a:t>All the Blue states plus Michigan, Wisconsin, and Pennsylvania – gives her </a:t>
            </a:r>
            <a:r>
              <a:rPr lang="en-US" b="1" dirty="0"/>
              <a:t>269</a:t>
            </a:r>
          </a:p>
          <a:p>
            <a:r>
              <a:rPr lang="en-US" dirty="0"/>
              <a:t>Add the one electoral vote in Nebraska’s 2</a:t>
            </a:r>
            <a:r>
              <a:rPr lang="en-US" baseline="30000" dirty="0"/>
              <a:t>nd</a:t>
            </a:r>
            <a:r>
              <a:rPr lang="en-US" dirty="0"/>
              <a:t> Congressional District</a:t>
            </a:r>
          </a:p>
          <a:p>
            <a:pPr lvl="1"/>
            <a:r>
              <a:rPr lang="en-US" dirty="0"/>
              <a:t>City of Lincoln, leans Democratic</a:t>
            </a:r>
          </a:p>
          <a:p>
            <a:r>
              <a:rPr lang="en-US" dirty="0"/>
              <a:t>Nebraska is one of two states (Maine is the other) that divides its electoral vote by Congressional districts</a:t>
            </a:r>
          </a:p>
          <a:p>
            <a:r>
              <a:rPr lang="en-US" dirty="0"/>
              <a:t>Makes </a:t>
            </a:r>
            <a:r>
              <a:rPr lang="en-US" b="1" dirty="0"/>
              <a:t>270</a:t>
            </a:r>
            <a:r>
              <a:rPr lang="en-US" dirty="0"/>
              <a:t> – Harris wins, 270 to 268</a:t>
            </a:r>
          </a:p>
          <a:p>
            <a:r>
              <a:rPr lang="en-US" dirty="0"/>
              <a:t>But…</a:t>
            </a:r>
          </a:p>
        </p:txBody>
      </p:sp>
    </p:spTree>
    <p:extLst>
      <p:ext uri="{BB962C8B-B14F-4D97-AF65-F5344CB8AC3E}">
        <p14:creationId xmlns:p14="http://schemas.microsoft.com/office/powerpoint/2010/main" val="338952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3D614-C72C-8621-67C5-927A7F49B9E0}"/>
              </a:ext>
            </a:extLst>
          </p:cNvPr>
          <p:cNvSpPr>
            <a:spLocks noGrp="1"/>
          </p:cNvSpPr>
          <p:nvPr>
            <p:ph type="title"/>
          </p:nvPr>
        </p:nvSpPr>
        <p:spPr/>
        <p:txBody>
          <a:bodyPr/>
          <a:lstStyle/>
          <a:p>
            <a:pPr algn="ctr"/>
            <a:r>
              <a:rPr lang="en-US" dirty="0"/>
              <a:t>Republicans Control Nebraska State Government</a:t>
            </a:r>
          </a:p>
        </p:txBody>
      </p:sp>
      <p:sp>
        <p:nvSpPr>
          <p:cNvPr id="3" name="Content Placeholder 2">
            <a:extLst>
              <a:ext uri="{FF2B5EF4-FFF2-40B4-BE49-F238E27FC236}">
                <a16:creationId xmlns:a16="http://schemas.microsoft.com/office/drawing/2014/main" id="{B698BEC1-BFDF-6F07-4B24-2CBF38100627}"/>
              </a:ext>
            </a:extLst>
          </p:cNvPr>
          <p:cNvSpPr>
            <a:spLocks noGrp="1"/>
          </p:cNvSpPr>
          <p:nvPr>
            <p:ph idx="1"/>
          </p:nvPr>
        </p:nvSpPr>
        <p:spPr/>
        <p:txBody>
          <a:bodyPr>
            <a:normAutofit fontScale="92500" lnSpcReduction="20000"/>
          </a:bodyPr>
          <a:lstStyle/>
          <a:p>
            <a:pPr>
              <a:lnSpc>
                <a:spcPct val="150000"/>
              </a:lnSpc>
            </a:pPr>
            <a:r>
              <a:rPr lang="en-US" dirty="0"/>
              <a:t>Moving to change the law to make Nebraska winner-take-all</a:t>
            </a:r>
          </a:p>
          <a:p>
            <a:pPr>
              <a:lnSpc>
                <a:spcPct val="150000"/>
              </a:lnSpc>
            </a:pPr>
            <a:r>
              <a:rPr lang="en-US" dirty="0"/>
              <a:t>Eliminate the electoral votes from the congressional districts</a:t>
            </a:r>
          </a:p>
          <a:p>
            <a:pPr>
              <a:lnSpc>
                <a:spcPct val="150000"/>
              </a:lnSpc>
            </a:pPr>
            <a:r>
              <a:rPr lang="en-US" dirty="0"/>
              <a:t>Trump gains one vote; Harris loses one vote</a:t>
            </a:r>
          </a:p>
          <a:p>
            <a:pPr>
              <a:lnSpc>
                <a:spcPct val="150000"/>
              </a:lnSpc>
            </a:pPr>
            <a:r>
              <a:rPr lang="en-US" dirty="0"/>
              <a:t>Now it’s tied </a:t>
            </a:r>
            <a:r>
              <a:rPr lang="en-US" b="1" dirty="0"/>
              <a:t>269</a:t>
            </a:r>
            <a:r>
              <a:rPr lang="en-US" dirty="0"/>
              <a:t> to </a:t>
            </a:r>
            <a:r>
              <a:rPr lang="en-US" b="1" dirty="0"/>
              <a:t>269</a:t>
            </a:r>
            <a:endParaRPr lang="en-US" dirty="0"/>
          </a:p>
          <a:p>
            <a:pPr>
              <a:lnSpc>
                <a:spcPct val="150000"/>
              </a:lnSpc>
            </a:pPr>
            <a:r>
              <a:rPr lang="en-US" dirty="0"/>
              <a:t>When that happens, the House of Representatives decides, but each state delegation gets one vote</a:t>
            </a:r>
          </a:p>
          <a:p>
            <a:pPr>
              <a:lnSpc>
                <a:spcPct val="150000"/>
              </a:lnSpc>
            </a:pPr>
            <a:r>
              <a:rPr lang="en-US" dirty="0"/>
              <a:t>Republicans control more state delegations – Trump wins</a:t>
            </a:r>
          </a:p>
        </p:txBody>
      </p:sp>
    </p:spTree>
    <p:extLst>
      <p:ext uri="{BB962C8B-B14F-4D97-AF65-F5344CB8AC3E}">
        <p14:creationId xmlns:p14="http://schemas.microsoft.com/office/powerpoint/2010/main" val="699354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2E864-D57A-1F9D-48C0-826AAC3F8DE4}"/>
              </a:ext>
            </a:extLst>
          </p:cNvPr>
          <p:cNvSpPr>
            <a:spLocks noGrp="1"/>
          </p:cNvSpPr>
          <p:nvPr>
            <p:ph type="title"/>
          </p:nvPr>
        </p:nvSpPr>
        <p:spPr/>
        <p:txBody>
          <a:bodyPr/>
          <a:lstStyle/>
          <a:p>
            <a:pPr algn="ctr"/>
            <a:r>
              <a:rPr lang="en-US" dirty="0"/>
              <a:t>Can Maine Respond?</a:t>
            </a:r>
          </a:p>
        </p:txBody>
      </p:sp>
      <p:sp>
        <p:nvSpPr>
          <p:cNvPr id="3" name="Content Placeholder 2">
            <a:extLst>
              <a:ext uri="{FF2B5EF4-FFF2-40B4-BE49-F238E27FC236}">
                <a16:creationId xmlns:a16="http://schemas.microsoft.com/office/drawing/2014/main" id="{981A2D4F-1714-D54C-E9A8-DF02A61CF3DD}"/>
              </a:ext>
            </a:extLst>
          </p:cNvPr>
          <p:cNvSpPr>
            <a:spLocks noGrp="1"/>
          </p:cNvSpPr>
          <p:nvPr>
            <p:ph idx="1"/>
          </p:nvPr>
        </p:nvSpPr>
        <p:spPr>
          <a:xfrm>
            <a:off x="474453" y="1825625"/>
            <a:ext cx="11274723" cy="4527550"/>
          </a:xfrm>
        </p:spPr>
        <p:txBody>
          <a:bodyPr>
            <a:normAutofit lnSpcReduction="10000"/>
          </a:bodyPr>
          <a:lstStyle/>
          <a:p>
            <a:r>
              <a:rPr lang="en-US" dirty="0"/>
              <a:t>Remember Maine is the other state that divides its electoral college votes by Congressional District</a:t>
            </a:r>
          </a:p>
          <a:p>
            <a:r>
              <a:rPr lang="en-US" dirty="0"/>
              <a:t>One of those districts is solidly Republican, but the state is likely to go Democratic </a:t>
            </a:r>
          </a:p>
          <a:p>
            <a:r>
              <a:rPr lang="en-US" dirty="0"/>
              <a:t>Democrats control state government of Maine</a:t>
            </a:r>
          </a:p>
          <a:p>
            <a:r>
              <a:rPr lang="en-US" dirty="0"/>
              <a:t>If they make Maine winner-take-all, Trump loses a vote and Harris gains one, to make it </a:t>
            </a:r>
            <a:r>
              <a:rPr lang="en-US" b="1" dirty="0"/>
              <a:t>270</a:t>
            </a:r>
            <a:r>
              <a:rPr lang="en-US" dirty="0"/>
              <a:t> to </a:t>
            </a:r>
            <a:r>
              <a:rPr lang="en-US" b="1" dirty="0"/>
              <a:t>268</a:t>
            </a:r>
            <a:r>
              <a:rPr lang="en-US" dirty="0"/>
              <a:t> for Harris.</a:t>
            </a:r>
          </a:p>
          <a:p>
            <a:r>
              <a:rPr lang="en-US" dirty="0"/>
              <a:t>But laws in Maine don’t go into effect until 90 days after they are passed so Maine won’t have time to respond if Nebraska acts</a:t>
            </a:r>
          </a:p>
          <a:p>
            <a:r>
              <a:rPr lang="en-US" dirty="0"/>
              <a:t>But Republicans in Nebraska may not have the votes…so stay tuned!</a:t>
            </a:r>
          </a:p>
          <a:p>
            <a:pPr marL="0" indent="0">
              <a:buNone/>
            </a:pPr>
            <a:endParaRPr lang="en-US" dirty="0"/>
          </a:p>
        </p:txBody>
      </p:sp>
    </p:spTree>
    <p:extLst>
      <p:ext uri="{BB962C8B-B14F-4D97-AF65-F5344CB8AC3E}">
        <p14:creationId xmlns:p14="http://schemas.microsoft.com/office/powerpoint/2010/main" val="480994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6DEB0-C8D4-6F50-CB16-DAEF846343FE}"/>
              </a:ext>
            </a:extLst>
          </p:cNvPr>
          <p:cNvSpPr>
            <a:spLocks noGrp="1"/>
          </p:cNvSpPr>
          <p:nvPr>
            <p:ph type="title"/>
          </p:nvPr>
        </p:nvSpPr>
        <p:spPr/>
        <p:txBody>
          <a:bodyPr/>
          <a:lstStyle/>
          <a:p>
            <a:pPr algn="ctr"/>
            <a:r>
              <a:rPr lang="en-US" dirty="0"/>
              <a:t>The Bad News For The Dems:  Senate</a:t>
            </a:r>
          </a:p>
        </p:txBody>
      </p:sp>
      <p:sp>
        <p:nvSpPr>
          <p:cNvPr id="3" name="Content Placeholder 2">
            <a:extLst>
              <a:ext uri="{FF2B5EF4-FFF2-40B4-BE49-F238E27FC236}">
                <a16:creationId xmlns:a16="http://schemas.microsoft.com/office/drawing/2014/main" id="{09FC0DC4-DFF8-0426-F221-CAB60CF4971E}"/>
              </a:ext>
            </a:extLst>
          </p:cNvPr>
          <p:cNvSpPr>
            <a:spLocks noGrp="1"/>
          </p:cNvSpPr>
          <p:nvPr>
            <p:ph idx="1"/>
          </p:nvPr>
        </p:nvSpPr>
        <p:spPr/>
        <p:txBody>
          <a:bodyPr>
            <a:normAutofit/>
          </a:bodyPr>
          <a:lstStyle/>
          <a:p>
            <a:pPr>
              <a:lnSpc>
                <a:spcPct val="110000"/>
              </a:lnSpc>
            </a:pPr>
            <a:r>
              <a:rPr lang="en-US" dirty="0"/>
              <a:t>Democrats with a </a:t>
            </a:r>
            <a:r>
              <a:rPr lang="en-US" b="1" dirty="0"/>
              <a:t>51</a:t>
            </a:r>
            <a:r>
              <a:rPr lang="en-US" dirty="0"/>
              <a:t> to </a:t>
            </a:r>
            <a:r>
              <a:rPr lang="en-US" b="1" dirty="0"/>
              <a:t>49</a:t>
            </a:r>
            <a:r>
              <a:rPr lang="en-US" dirty="0"/>
              <a:t> majority defending a lot more seats than Republicans</a:t>
            </a:r>
          </a:p>
          <a:p>
            <a:pPr>
              <a:lnSpc>
                <a:spcPct val="150000"/>
              </a:lnSpc>
            </a:pPr>
            <a:r>
              <a:rPr lang="en-US" dirty="0"/>
              <a:t>Including three in states that Trump won in 2020</a:t>
            </a:r>
          </a:p>
          <a:p>
            <a:pPr>
              <a:lnSpc>
                <a:spcPct val="150000"/>
              </a:lnSpc>
            </a:pPr>
            <a:r>
              <a:rPr lang="en-US" dirty="0"/>
              <a:t>Democrats sure to lose West Virginia</a:t>
            </a:r>
          </a:p>
          <a:p>
            <a:pPr>
              <a:lnSpc>
                <a:spcPct val="150000"/>
              </a:lnSpc>
            </a:pPr>
            <a:r>
              <a:rPr lang="en-US" dirty="0"/>
              <a:t>Can’t afford to lose another</a:t>
            </a:r>
          </a:p>
          <a:p>
            <a:pPr>
              <a:lnSpc>
                <a:spcPct val="150000"/>
              </a:lnSpc>
            </a:pPr>
            <a:r>
              <a:rPr lang="en-US" dirty="0"/>
              <a:t>Have to run the table</a:t>
            </a:r>
          </a:p>
        </p:txBody>
      </p:sp>
    </p:spTree>
    <p:extLst>
      <p:ext uri="{BB962C8B-B14F-4D97-AF65-F5344CB8AC3E}">
        <p14:creationId xmlns:p14="http://schemas.microsoft.com/office/powerpoint/2010/main" val="1525810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80D7F-2C27-C771-017A-6ECE1DF5EA8A}"/>
              </a:ext>
            </a:extLst>
          </p:cNvPr>
          <p:cNvSpPr>
            <a:spLocks noGrp="1"/>
          </p:cNvSpPr>
          <p:nvPr>
            <p:ph type="title"/>
          </p:nvPr>
        </p:nvSpPr>
        <p:spPr/>
        <p:txBody>
          <a:bodyPr/>
          <a:lstStyle/>
          <a:p>
            <a:pPr algn="ctr"/>
            <a:r>
              <a:rPr lang="en-US" dirty="0"/>
              <a:t>The Good News For The Dems:  Open Seats</a:t>
            </a:r>
          </a:p>
        </p:txBody>
      </p:sp>
      <p:sp>
        <p:nvSpPr>
          <p:cNvPr id="3" name="Content Placeholder 2">
            <a:extLst>
              <a:ext uri="{FF2B5EF4-FFF2-40B4-BE49-F238E27FC236}">
                <a16:creationId xmlns:a16="http://schemas.microsoft.com/office/drawing/2014/main" id="{FA11143B-58CA-63A6-CA8B-BAD924D91667}"/>
              </a:ext>
            </a:extLst>
          </p:cNvPr>
          <p:cNvSpPr>
            <a:spLocks noGrp="1"/>
          </p:cNvSpPr>
          <p:nvPr>
            <p:ph idx="1"/>
          </p:nvPr>
        </p:nvSpPr>
        <p:spPr>
          <a:xfrm>
            <a:off x="474453" y="1825625"/>
            <a:ext cx="11274723" cy="4132723"/>
          </a:xfrm>
        </p:spPr>
        <p:txBody>
          <a:bodyPr>
            <a:noAutofit/>
          </a:bodyPr>
          <a:lstStyle/>
          <a:p>
            <a:pPr>
              <a:lnSpc>
                <a:spcPct val="100000"/>
              </a:lnSpc>
            </a:pPr>
            <a:r>
              <a:rPr lang="en-US" dirty="0"/>
              <a:t>Ahead in all the open seats and in all but one where they have the incumbent</a:t>
            </a:r>
          </a:p>
          <a:p>
            <a:pPr>
              <a:lnSpc>
                <a:spcPct val="100000"/>
              </a:lnSpc>
              <a:spcBef>
                <a:spcPts val="1200"/>
              </a:spcBef>
            </a:pPr>
            <a:r>
              <a:rPr lang="en-US" dirty="0"/>
              <a:t>Only behind in Montana</a:t>
            </a:r>
          </a:p>
          <a:p>
            <a:pPr>
              <a:lnSpc>
                <a:spcPct val="100000"/>
              </a:lnSpc>
              <a:spcBef>
                <a:spcPts val="1200"/>
              </a:spcBef>
            </a:pPr>
            <a:r>
              <a:rPr lang="en-US" dirty="0"/>
              <a:t>Jon Tester versus Tim Sheehy</a:t>
            </a:r>
          </a:p>
          <a:p>
            <a:pPr lvl="1">
              <a:lnSpc>
                <a:spcPct val="100000"/>
              </a:lnSpc>
            </a:pPr>
            <a:r>
              <a:rPr lang="en-US" dirty="0"/>
              <a:t>Sheehy, former navy seal and rich business man </a:t>
            </a:r>
          </a:p>
          <a:p>
            <a:pPr lvl="1">
              <a:lnSpc>
                <a:spcPct val="100000"/>
              </a:lnSpc>
            </a:pPr>
            <a:r>
              <a:rPr lang="en-US" dirty="0"/>
              <a:t>Tester, farmer and twice elected senator</a:t>
            </a:r>
          </a:p>
          <a:p>
            <a:pPr>
              <a:lnSpc>
                <a:spcPct val="150000"/>
              </a:lnSpc>
            </a:pPr>
            <a:r>
              <a:rPr lang="en-US" dirty="0"/>
              <a:t>Current margin:</a:t>
            </a:r>
          </a:p>
          <a:p>
            <a:pPr lvl="1">
              <a:lnSpc>
                <a:spcPct val="100000"/>
              </a:lnSpc>
            </a:pPr>
            <a:r>
              <a:rPr lang="en-US" dirty="0"/>
              <a:t>Tester has lots of money but hurt by ads linking him to Biden</a:t>
            </a:r>
          </a:p>
        </p:txBody>
      </p:sp>
    </p:spTree>
    <p:extLst>
      <p:ext uri="{BB962C8B-B14F-4D97-AF65-F5344CB8AC3E}">
        <p14:creationId xmlns:p14="http://schemas.microsoft.com/office/powerpoint/2010/main" val="405258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2D543-7B29-7DAA-A73D-6ABA9DC05AA6}"/>
              </a:ext>
            </a:extLst>
          </p:cNvPr>
          <p:cNvSpPr>
            <a:spLocks noGrp="1"/>
          </p:cNvSpPr>
          <p:nvPr>
            <p:ph type="ctrTitle"/>
          </p:nvPr>
        </p:nvSpPr>
        <p:spPr>
          <a:xfrm>
            <a:off x="0" y="1244171"/>
            <a:ext cx="12191999" cy="1899079"/>
          </a:xfrm>
        </p:spPr>
        <p:txBody>
          <a:bodyPr>
            <a:normAutofit/>
          </a:bodyPr>
          <a:lstStyle/>
          <a:p>
            <a:pPr>
              <a:lnSpc>
                <a:spcPct val="100000"/>
              </a:lnSpc>
            </a:pPr>
            <a:r>
              <a:rPr lang="en-US" sz="4000" dirty="0"/>
              <a:t>The Taft Institute for Government &amp; Civic Education </a:t>
            </a:r>
            <a:br>
              <a:rPr lang="en-US" sz="6600" dirty="0"/>
            </a:br>
            <a:r>
              <a:rPr lang="en-US" sz="6800" b="1" dirty="0"/>
              <a:t>Annual Seminar for Teachers</a:t>
            </a:r>
          </a:p>
        </p:txBody>
      </p:sp>
      <p:sp>
        <p:nvSpPr>
          <p:cNvPr id="3" name="Subtitle 2">
            <a:extLst>
              <a:ext uri="{FF2B5EF4-FFF2-40B4-BE49-F238E27FC236}">
                <a16:creationId xmlns:a16="http://schemas.microsoft.com/office/drawing/2014/main" id="{9DDD7B3A-4CAB-F077-667A-303540F19D8F}"/>
              </a:ext>
            </a:extLst>
          </p:cNvPr>
          <p:cNvSpPr>
            <a:spLocks noGrp="1"/>
          </p:cNvSpPr>
          <p:nvPr>
            <p:ph type="subTitle" idx="1"/>
          </p:nvPr>
        </p:nvSpPr>
        <p:spPr>
          <a:xfrm>
            <a:off x="86496" y="4133849"/>
            <a:ext cx="12105504" cy="2356279"/>
          </a:xfrm>
        </p:spPr>
        <p:txBody>
          <a:bodyPr>
            <a:normAutofit/>
          </a:bodyPr>
          <a:lstStyle/>
          <a:p>
            <a:r>
              <a:rPr lang="en-US" sz="6000" b="1" i="1" dirty="0">
                <a:solidFill>
                  <a:srgbClr val="D54334"/>
                </a:solidFill>
              </a:rPr>
              <a:t>Teaching the 2024 Elections</a:t>
            </a:r>
            <a:r>
              <a:rPr lang="en-US" sz="6000" i="1" dirty="0">
                <a:solidFill>
                  <a:srgbClr val="D54334"/>
                </a:solidFill>
              </a:rPr>
              <a:t>:</a:t>
            </a:r>
          </a:p>
          <a:p>
            <a:r>
              <a:rPr lang="en-US" sz="6000" i="1" dirty="0">
                <a:solidFill>
                  <a:srgbClr val="D54334"/>
                </a:solidFill>
              </a:rPr>
              <a:t>Is Democracy on the Ballot?</a:t>
            </a:r>
          </a:p>
        </p:txBody>
      </p:sp>
    </p:spTree>
    <p:extLst>
      <p:ext uri="{BB962C8B-B14F-4D97-AF65-F5344CB8AC3E}">
        <p14:creationId xmlns:p14="http://schemas.microsoft.com/office/powerpoint/2010/main" val="381867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86EC4-2DE4-F8F1-F648-FF32AC40A0CD}"/>
              </a:ext>
            </a:extLst>
          </p:cNvPr>
          <p:cNvSpPr>
            <a:spLocks noGrp="1"/>
          </p:cNvSpPr>
          <p:nvPr>
            <p:ph type="title"/>
          </p:nvPr>
        </p:nvSpPr>
        <p:spPr/>
        <p:txBody>
          <a:bodyPr>
            <a:normAutofit/>
          </a:bodyPr>
          <a:lstStyle/>
          <a:p>
            <a:pPr algn="ctr"/>
            <a:r>
              <a:rPr lang="en-US" dirty="0"/>
              <a:t>House Elections:  Gerrymanders</a:t>
            </a:r>
          </a:p>
        </p:txBody>
      </p:sp>
      <p:sp>
        <p:nvSpPr>
          <p:cNvPr id="3" name="Content Placeholder 2">
            <a:extLst>
              <a:ext uri="{FF2B5EF4-FFF2-40B4-BE49-F238E27FC236}">
                <a16:creationId xmlns:a16="http://schemas.microsoft.com/office/drawing/2014/main" id="{12778DCF-07C8-8ED6-563E-DA218CD8BD41}"/>
              </a:ext>
            </a:extLst>
          </p:cNvPr>
          <p:cNvSpPr>
            <a:spLocks noGrp="1"/>
          </p:cNvSpPr>
          <p:nvPr>
            <p:ph idx="1"/>
          </p:nvPr>
        </p:nvSpPr>
        <p:spPr/>
        <p:txBody>
          <a:bodyPr>
            <a:normAutofit/>
          </a:bodyPr>
          <a:lstStyle/>
          <a:p>
            <a:pPr>
              <a:lnSpc>
                <a:spcPct val="150000"/>
              </a:lnSpc>
            </a:pPr>
            <a:r>
              <a:rPr lang="en-US" spc="-30" dirty="0"/>
              <a:t>Gerrymandering = Creating districts that favor one party over another </a:t>
            </a:r>
          </a:p>
          <a:p>
            <a:pPr>
              <a:lnSpc>
                <a:spcPct val="100000"/>
              </a:lnSpc>
            </a:pPr>
            <a:r>
              <a:rPr lang="en-US" dirty="0"/>
              <a:t>Constitution says by population, but state legislatures can draw the district lines</a:t>
            </a:r>
          </a:p>
          <a:p>
            <a:pPr>
              <a:lnSpc>
                <a:spcPct val="150000"/>
              </a:lnSpc>
            </a:pPr>
            <a:r>
              <a:rPr lang="en-US" dirty="0"/>
              <a:t>Example:</a:t>
            </a:r>
          </a:p>
          <a:p>
            <a:pPr lvl="1"/>
            <a:r>
              <a:rPr lang="en-US" dirty="0"/>
              <a:t>North Carolina – a 50/50 state – sends 7 democrats and 7 republicans to the house right now but…</a:t>
            </a:r>
          </a:p>
          <a:p>
            <a:pPr lvl="1"/>
            <a:r>
              <a:rPr lang="en-US" dirty="0"/>
              <a:t>New map projected to send 10 republicans and 3 democrats with one seat up for grabs – the deciding factor???</a:t>
            </a:r>
          </a:p>
          <a:p>
            <a:endParaRPr lang="en-US" dirty="0"/>
          </a:p>
        </p:txBody>
      </p:sp>
    </p:spTree>
    <p:extLst>
      <p:ext uri="{BB962C8B-B14F-4D97-AF65-F5344CB8AC3E}">
        <p14:creationId xmlns:p14="http://schemas.microsoft.com/office/powerpoint/2010/main" val="8228384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50CEA-8732-EA5E-768C-0F4342287456}"/>
              </a:ext>
            </a:extLst>
          </p:cNvPr>
          <p:cNvSpPr>
            <a:spLocks noGrp="1"/>
          </p:cNvSpPr>
          <p:nvPr>
            <p:ph type="title"/>
          </p:nvPr>
        </p:nvSpPr>
        <p:spPr/>
        <p:txBody>
          <a:bodyPr/>
          <a:lstStyle/>
          <a:p>
            <a:pPr algn="ctr"/>
            <a:r>
              <a:rPr lang="en-US" dirty="0"/>
              <a:t>Republican Advantage</a:t>
            </a:r>
          </a:p>
        </p:txBody>
      </p:sp>
      <p:sp>
        <p:nvSpPr>
          <p:cNvPr id="3" name="Content Placeholder 2">
            <a:extLst>
              <a:ext uri="{FF2B5EF4-FFF2-40B4-BE49-F238E27FC236}">
                <a16:creationId xmlns:a16="http://schemas.microsoft.com/office/drawing/2014/main" id="{A754FFCA-2248-7059-86DD-7026393CDF3D}"/>
              </a:ext>
            </a:extLst>
          </p:cNvPr>
          <p:cNvSpPr>
            <a:spLocks noGrp="1"/>
          </p:cNvSpPr>
          <p:nvPr>
            <p:ph idx="1"/>
          </p:nvPr>
        </p:nvSpPr>
        <p:spPr>
          <a:xfrm>
            <a:off x="474453" y="1825625"/>
            <a:ext cx="11565147" cy="3908425"/>
          </a:xfrm>
        </p:spPr>
        <p:txBody>
          <a:bodyPr>
            <a:normAutofit/>
          </a:bodyPr>
          <a:lstStyle/>
          <a:p>
            <a:r>
              <a:rPr lang="en-US" dirty="0"/>
              <a:t>To control districting need to control state government.</a:t>
            </a:r>
          </a:p>
          <a:p>
            <a:pPr>
              <a:lnSpc>
                <a:spcPct val="150000"/>
              </a:lnSpc>
            </a:pPr>
            <a:r>
              <a:rPr lang="en-US" dirty="0"/>
              <a:t>Both houses of the state legislature + the governor = </a:t>
            </a:r>
            <a:r>
              <a:rPr lang="en-US" b="1" u="sng" dirty="0"/>
              <a:t>TRIFECTA</a:t>
            </a:r>
          </a:p>
          <a:p>
            <a:pPr lvl="1"/>
            <a:r>
              <a:rPr lang="en-US" dirty="0"/>
              <a:t> Republicans have </a:t>
            </a:r>
            <a:r>
              <a:rPr lang="en-US" b="1" dirty="0"/>
              <a:t>19</a:t>
            </a:r>
            <a:r>
              <a:rPr lang="en-US" dirty="0"/>
              <a:t> trifectas</a:t>
            </a:r>
          </a:p>
          <a:p>
            <a:pPr lvl="1"/>
            <a:r>
              <a:rPr lang="en-US" dirty="0"/>
              <a:t> Democrats have </a:t>
            </a:r>
            <a:r>
              <a:rPr lang="en-US" b="1" dirty="0"/>
              <a:t>7</a:t>
            </a:r>
          </a:p>
          <a:p>
            <a:pPr lvl="1"/>
            <a:r>
              <a:rPr lang="en-US" dirty="0"/>
              <a:t> Republican trifectas control </a:t>
            </a:r>
            <a:r>
              <a:rPr lang="en-US" b="1" dirty="0"/>
              <a:t>177</a:t>
            </a:r>
            <a:r>
              <a:rPr lang="en-US" dirty="0"/>
              <a:t> congressional districts</a:t>
            </a:r>
          </a:p>
          <a:p>
            <a:pPr lvl="1"/>
            <a:r>
              <a:rPr lang="en-US" dirty="0"/>
              <a:t> Democrats control </a:t>
            </a:r>
            <a:r>
              <a:rPr lang="en-US" b="1" dirty="0"/>
              <a:t>49</a:t>
            </a:r>
          </a:p>
        </p:txBody>
      </p:sp>
    </p:spTree>
    <p:extLst>
      <p:ext uri="{BB962C8B-B14F-4D97-AF65-F5344CB8AC3E}">
        <p14:creationId xmlns:p14="http://schemas.microsoft.com/office/powerpoint/2010/main" val="42058687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78A6D-BB34-5AD7-6066-AF1D17F96B0B}"/>
              </a:ext>
            </a:extLst>
          </p:cNvPr>
          <p:cNvSpPr>
            <a:spLocks noGrp="1"/>
          </p:cNvSpPr>
          <p:nvPr>
            <p:ph type="title"/>
          </p:nvPr>
        </p:nvSpPr>
        <p:spPr/>
        <p:txBody>
          <a:bodyPr/>
          <a:lstStyle/>
          <a:p>
            <a:pPr algn="ctr"/>
            <a:r>
              <a:rPr lang="en-US" dirty="0"/>
              <a:t>Outlook: Cook Political Report</a:t>
            </a:r>
          </a:p>
        </p:txBody>
      </p:sp>
      <p:sp>
        <p:nvSpPr>
          <p:cNvPr id="3" name="Content Placeholder 2">
            <a:extLst>
              <a:ext uri="{FF2B5EF4-FFF2-40B4-BE49-F238E27FC236}">
                <a16:creationId xmlns:a16="http://schemas.microsoft.com/office/drawing/2014/main" id="{AC64EABE-8E5A-7941-CCD4-191081EE0389}"/>
              </a:ext>
            </a:extLst>
          </p:cNvPr>
          <p:cNvSpPr>
            <a:spLocks noGrp="1"/>
          </p:cNvSpPr>
          <p:nvPr>
            <p:ph idx="1"/>
          </p:nvPr>
        </p:nvSpPr>
        <p:spPr>
          <a:xfrm>
            <a:off x="444259" y="1749425"/>
            <a:ext cx="11274723" cy="4351338"/>
          </a:xfrm>
        </p:spPr>
        <p:txBody>
          <a:bodyPr>
            <a:normAutofit fontScale="92500" lnSpcReduction="20000"/>
          </a:bodyPr>
          <a:lstStyle/>
          <a:p>
            <a:r>
              <a:rPr lang="en-US" dirty="0"/>
              <a:t>Solid seats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a:spcBef>
                <a:spcPts val="1400"/>
              </a:spcBef>
            </a:pPr>
            <a:r>
              <a:rPr lang="en-US" dirty="0"/>
              <a:t>22 Toss-ups: 11 Republican Incumbents, 11 Democrats</a:t>
            </a:r>
          </a:p>
          <a:p>
            <a:pPr>
              <a:spcBef>
                <a:spcPts val="1400"/>
              </a:spcBef>
            </a:pPr>
            <a:r>
              <a:rPr lang="en-US" dirty="0"/>
              <a:t>Democrats need to win all their </a:t>
            </a:r>
            <a:r>
              <a:rPr lang="en-US" i="1" dirty="0" err="1"/>
              <a:t>likelies</a:t>
            </a:r>
            <a:r>
              <a:rPr lang="en-US" dirty="0"/>
              <a:t> and </a:t>
            </a:r>
            <a:r>
              <a:rPr lang="en-US" i="1" dirty="0"/>
              <a:t>leaners</a:t>
            </a:r>
            <a:r>
              <a:rPr lang="en-US" dirty="0"/>
              <a:t> and…</a:t>
            </a:r>
          </a:p>
          <a:p>
            <a:pPr>
              <a:spcBef>
                <a:spcPts val="1400"/>
              </a:spcBef>
            </a:pPr>
            <a:r>
              <a:rPr lang="en-US" dirty="0"/>
              <a:t>15 of the 22 Toss-ups	 (Republicans need 8)…</a:t>
            </a:r>
          </a:p>
          <a:p>
            <a:pPr>
              <a:spcBef>
                <a:spcPts val="1400"/>
              </a:spcBef>
            </a:pPr>
            <a:r>
              <a:rPr lang="en-US" dirty="0"/>
              <a:t>To get to </a:t>
            </a:r>
            <a:r>
              <a:rPr lang="en-US" b="1" dirty="0"/>
              <a:t>218 = the majority in the House of Representation</a:t>
            </a:r>
          </a:p>
        </p:txBody>
      </p:sp>
      <p:graphicFrame>
        <p:nvGraphicFramePr>
          <p:cNvPr id="4" name="Table 3">
            <a:extLst>
              <a:ext uri="{FF2B5EF4-FFF2-40B4-BE49-F238E27FC236}">
                <a16:creationId xmlns:a16="http://schemas.microsoft.com/office/drawing/2014/main" id="{AA48059A-3609-9079-41E4-67CA01E27F4E}"/>
              </a:ext>
            </a:extLst>
          </p:cNvPr>
          <p:cNvGraphicFramePr>
            <a:graphicFrameLocks noGrp="1"/>
          </p:cNvGraphicFramePr>
          <p:nvPr>
            <p:extLst>
              <p:ext uri="{D42A27DB-BD31-4B8C-83A1-F6EECF244321}">
                <p14:modId xmlns:p14="http://schemas.microsoft.com/office/powerpoint/2010/main" val="4007758339"/>
              </p:ext>
            </p:extLst>
          </p:nvPr>
        </p:nvGraphicFramePr>
        <p:xfrm>
          <a:off x="781049" y="2096294"/>
          <a:ext cx="9877426" cy="1828800"/>
        </p:xfrm>
        <a:graphic>
          <a:graphicData uri="http://schemas.openxmlformats.org/drawingml/2006/table">
            <a:tbl>
              <a:tblPr bandRow="1">
                <a:tableStyleId>{5C22544A-7EE6-4342-B048-85BDC9FD1C3A}</a:tableStyleId>
              </a:tblPr>
              <a:tblGrid>
                <a:gridCol w="2514601">
                  <a:extLst>
                    <a:ext uri="{9D8B030D-6E8A-4147-A177-3AD203B41FA5}">
                      <a16:colId xmlns:a16="http://schemas.microsoft.com/office/drawing/2014/main" val="2010551255"/>
                    </a:ext>
                  </a:extLst>
                </a:gridCol>
                <a:gridCol w="2543175">
                  <a:extLst>
                    <a:ext uri="{9D8B030D-6E8A-4147-A177-3AD203B41FA5}">
                      <a16:colId xmlns:a16="http://schemas.microsoft.com/office/drawing/2014/main" val="1691504828"/>
                    </a:ext>
                  </a:extLst>
                </a:gridCol>
                <a:gridCol w="2615098">
                  <a:extLst>
                    <a:ext uri="{9D8B030D-6E8A-4147-A177-3AD203B41FA5}">
                      <a16:colId xmlns:a16="http://schemas.microsoft.com/office/drawing/2014/main" val="3368457617"/>
                    </a:ext>
                  </a:extLst>
                </a:gridCol>
                <a:gridCol w="2204552">
                  <a:extLst>
                    <a:ext uri="{9D8B030D-6E8A-4147-A177-3AD203B41FA5}">
                      <a16:colId xmlns:a16="http://schemas.microsoft.com/office/drawing/2014/main" val="2162307116"/>
                    </a:ext>
                  </a:extLst>
                </a:gridCol>
              </a:tblGrid>
              <a:tr h="382349">
                <a:tc>
                  <a:txBody>
                    <a:bodyPr/>
                    <a:lstStyle/>
                    <a:p>
                      <a:r>
                        <a:rPr lang="en-US" sz="2400" dirty="0">
                          <a:solidFill>
                            <a:srgbClr val="234773"/>
                          </a:solidFill>
                        </a:rPr>
                        <a:t>Democrats: </a:t>
                      </a:r>
                    </a:p>
                  </a:txBody>
                  <a:tcPr/>
                </a:tc>
                <a:tc>
                  <a:txBody>
                    <a:bodyPr/>
                    <a:lstStyle/>
                    <a:p>
                      <a:r>
                        <a:rPr lang="en-US" sz="2400" dirty="0">
                          <a:solidFill>
                            <a:srgbClr val="234773"/>
                          </a:solidFill>
                        </a:rPr>
                        <a:t>173</a:t>
                      </a:r>
                    </a:p>
                  </a:txBody>
                  <a:tcPr/>
                </a:tc>
                <a:tc>
                  <a:txBody>
                    <a:bodyPr/>
                    <a:lstStyle/>
                    <a:p>
                      <a:r>
                        <a:rPr lang="en-US" sz="2400" dirty="0">
                          <a:solidFill>
                            <a:srgbClr val="234773"/>
                          </a:solidFill>
                        </a:rPr>
                        <a:t>Republicans: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234773"/>
                          </a:solidFill>
                        </a:rPr>
                        <a:t>193</a:t>
                      </a:r>
                    </a:p>
                  </a:txBody>
                  <a:tcPr/>
                </a:tc>
                <a:extLst>
                  <a:ext uri="{0D108BD9-81ED-4DB2-BD59-A6C34878D82A}">
                    <a16:rowId xmlns:a16="http://schemas.microsoft.com/office/drawing/2014/main" val="520378237"/>
                  </a:ext>
                </a:extLst>
              </a:tr>
              <a:tr h="382349">
                <a:tc>
                  <a:txBody>
                    <a:bodyPr/>
                    <a:lstStyle/>
                    <a:p>
                      <a:r>
                        <a:rPr lang="en-US" sz="2400" dirty="0">
                          <a:solidFill>
                            <a:srgbClr val="234773"/>
                          </a:solidFill>
                        </a:rPr>
                        <a:t>Likely Democratic: </a:t>
                      </a:r>
                    </a:p>
                  </a:txBody>
                  <a:tcPr/>
                </a:tc>
                <a:tc>
                  <a:txBody>
                    <a:bodyPr/>
                    <a:lstStyle/>
                    <a:p>
                      <a:r>
                        <a:rPr lang="en-US" sz="2400" dirty="0">
                          <a:solidFill>
                            <a:srgbClr val="234773"/>
                          </a:solidFill>
                        </a:rPr>
                        <a:t>16</a:t>
                      </a:r>
                    </a:p>
                  </a:txBody>
                  <a:tcPr/>
                </a:tc>
                <a:tc>
                  <a:txBody>
                    <a:bodyPr/>
                    <a:lstStyle/>
                    <a:p>
                      <a:r>
                        <a:rPr lang="en-US" sz="2400" dirty="0">
                          <a:solidFill>
                            <a:srgbClr val="234773"/>
                          </a:solidFill>
                        </a:rPr>
                        <a:t>Likely Republicans: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234773"/>
                          </a:solidFill>
                        </a:rPr>
                        <a:t>8</a:t>
                      </a:r>
                    </a:p>
                  </a:txBody>
                  <a:tcPr/>
                </a:tc>
                <a:extLst>
                  <a:ext uri="{0D108BD9-81ED-4DB2-BD59-A6C34878D82A}">
                    <a16:rowId xmlns:a16="http://schemas.microsoft.com/office/drawing/2014/main" val="2456045270"/>
                  </a:ext>
                </a:extLst>
              </a:tr>
              <a:tr h="382349">
                <a:tc>
                  <a:txBody>
                    <a:bodyPr/>
                    <a:lstStyle/>
                    <a:p>
                      <a:r>
                        <a:rPr lang="en-US" sz="2400" dirty="0">
                          <a:solidFill>
                            <a:srgbClr val="234773"/>
                          </a:solidFill>
                        </a:rPr>
                        <a:t>Lean Democratic: </a:t>
                      </a:r>
                    </a:p>
                  </a:txBody>
                  <a:tcPr/>
                </a:tc>
                <a:tc>
                  <a:txBody>
                    <a:bodyPr/>
                    <a:lstStyle/>
                    <a:p>
                      <a:r>
                        <a:rPr lang="en-US" sz="2400" dirty="0">
                          <a:solidFill>
                            <a:srgbClr val="234773"/>
                          </a:solidFill>
                        </a:rPr>
                        <a:t>14 </a:t>
                      </a:r>
                    </a:p>
                  </a:txBody>
                  <a:tcPr/>
                </a:tc>
                <a:tc>
                  <a:txBody>
                    <a:bodyPr/>
                    <a:lstStyle/>
                    <a:p>
                      <a:r>
                        <a:rPr lang="en-US" sz="2400" dirty="0">
                          <a:solidFill>
                            <a:srgbClr val="234773"/>
                          </a:solidFill>
                        </a:rPr>
                        <a:t>Lean Republicans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234773"/>
                          </a:solidFill>
                        </a:rPr>
                        <a:t>9</a:t>
                      </a:r>
                    </a:p>
                  </a:txBody>
                  <a:tcPr/>
                </a:tc>
                <a:extLst>
                  <a:ext uri="{0D108BD9-81ED-4DB2-BD59-A6C34878D82A}">
                    <a16:rowId xmlns:a16="http://schemas.microsoft.com/office/drawing/2014/main" val="2350407363"/>
                  </a:ext>
                </a:extLst>
              </a:tr>
              <a:tr h="382349">
                <a:tc>
                  <a:txBody>
                    <a:bodyPr/>
                    <a:lstStyle/>
                    <a:p>
                      <a:r>
                        <a:rPr lang="en-US" sz="2400" b="1" dirty="0">
                          <a:solidFill>
                            <a:srgbClr val="234773"/>
                          </a:solidFill>
                        </a:rPr>
                        <a:t>TOTAL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u="none" dirty="0">
                          <a:solidFill>
                            <a:srgbClr val="234773"/>
                          </a:solidFill>
                        </a:rPr>
                        <a:t>203</a:t>
                      </a:r>
                    </a:p>
                  </a:txBody>
                  <a:tcPr/>
                </a:tc>
                <a:tc>
                  <a:txBody>
                    <a:bodyPr/>
                    <a:lstStyle/>
                    <a:p>
                      <a:r>
                        <a:rPr lang="en-US" sz="2400" b="1" u="none" dirty="0">
                          <a:solidFill>
                            <a:srgbClr val="234773"/>
                          </a:solidFill>
                        </a:rPr>
                        <a:t>TOTAL </a:t>
                      </a:r>
                    </a:p>
                  </a:txBody>
                  <a:tcPr/>
                </a:tc>
                <a:tc>
                  <a:txBody>
                    <a:bodyPr/>
                    <a:lstStyle/>
                    <a:p>
                      <a:r>
                        <a:rPr lang="en-US" sz="2400" b="1" u="none" dirty="0">
                          <a:solidFill>
                            <a:srgbClr val="234773"/>
                          </a:solidFill>
                        </a:rPr>
                        <a:t>210</a:t>
                      </a:r>
                    </a:p>
                  </a:txBody>
                  <a:tcPr/>
                </a:tc>
                <a:extLst>
                  <a:ext uri="{0D108BD9-81ED-4DB2-BD59-A6C34878D82A}">
                    <a16:rowId xmlns:a16="http://schemas.microsoft.com/office/drawing/2014/main" val="1671487258"/>
                  </a:ext>
                </a:extLst>
              </a:tr>
            </a:tbl>
          </a:graphicData>
        </a:graphic>
      </p:graphicFrame>
    </p:spTree>
    <p:extLst>
      <p:ext uri="{BB962C8B-B14F-4D97-AF65-F5344CB8AC3E}">
        <p14:creationId xmlns:p14="http://schemas.microsoft.com/office/powerpoint/2010/main" val="10106631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8BAB1-DF01-7E35-B9CF-0AC152B192DD}"/>
              </a:ext>
            </a:extLst>
          </p:cNvPr>
          <p:cNvSpPr>
            <a:spLocks noGrp="1"/>
          </p:cNvSpPr>
          <p:nvPr>
            <p:ph type="title"/>
          </p:nvPr>
        </p:nvSpPr>
        <p:spPr/>
        <p:txBody>
          <a:bodyPr/>
          <a:lstStyle/>
          <a:p>
            <a:pPr algn="ctr"/>
            <a:r>
              <a:rPr lang="en-US" dirty="0"/>
              <a:t>So It Is Still Competitive</a:t>
            </a:r>
          </a:p>
        </p:txBody>
      </p:sp>
      <p:sp>
        <p:nvSpPr>
          <p:cNvPr id="3" name="Content Placeholder 2">
            <a:extLst>
              <a:ext uri="{FF2B5EF4-FFF2-40B4-BE49-F238E27FC236}">
                <a16:creationId xmlns:a16="http://schemas.microsoft.com/office/drawing/2014/main" id="{EFB98367-3FD6-2336-25AA-26908F17DF56}"/>
              </a:ext>
            </a:extLst>
          </p:cNvPr>
          <p:cNvSpPr>
            <a:spLocks noGrp="1"/>
          </p:cNvSpPr>
          <p:nvPr>
            <p:ph idx="1"/>
          </p:nvPr>
        </p:nvSpPr>
        <p:spPr/>
        <p:txBody>
          <a:bodyPr>
            <a:normAutofit/>
          </a:bodyPr>
          <a:lstStyle/>
          <a:p>
            <a:pPr>
              <a:lnSpc>
                <a:spcPct val="150000"/>
              </a:lnSpc>
            </a:pPr>
            <a:r>
              <a:rPr lang="en-US" dirty="0"/>
              <a:t>Harris campaign sharing money with down ballot races</a:t>
            </a:r>
          </a:p>
          <a:p>
            <a:pPr>
              <a:lnSpc>
                <a:spcPct val="150000"/>
              </a:lnSpc>
            </a:pPr>
            <a:r>
              <a:rPr lang="en-US" dirty="0"/>
              <a:t>So the “normal” Republican money advantage may be less </a:t>
            </a:r>
          </a:p>
          <a:p>
            <a:pPr>
              <a:lnSpc>
                <a:spcPct val="150000"/>
              </a:lnSpc>
            </a:pPr>
            <a:r>
              <a:rPr lang="en-US" dirty="0"/>
              <a:t>Or even overcome  </a:t>
            </a:r>
          </a:p>
          <a:p>
            <a:pPr>
              <a:lnSpc>
                <a:spcPct val="110000"/>
              </a:lnSpc>
            </a:pPr>
            <a:r>
              <a:rPr lang="en-US" dirty="0"/>
              <a:t>Surge of volunteers into the Harris campaign will likely help Democratic House candidates</a:t>
            </a:r>
          </a:p>
          <a:p>
            <a:pPr>
              <a:lnSpc>
                <a:spcPct val="150000"/>
              </a:lnSpc>
            </a:pPr>
            <a:r>
              <a:rPr lang="en-US" dirty="0"/>
              <a:t>And Taylor Swift’s endorsement of Harris can’t hurt either</a:t>
            </a:r>
          </a:p>
        </p:txBody>
      </p:sp>
    </p:spTree>
    <p:extLst>
      <p:ext uri="{BB962C8B-B14F-4D97-AF65-F5344CB8AC3E}">
        <p14:creationId xmlns:p14="http://schemas.microsoft.com/office/powerpoint/2010/main" val="7864504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3CA95-6695-668D-6E1D-DF17C3646746}"/>
              </a:ext>
            </a:extLst>
          </p:cNvPr>
          <p:cNvSpPr>
            <a:spLocks noGrp="1"/>
          </p:cNvSpPr>
          <p:nvPr>
            <p:ph type="title"/>
          </p:nvPr>
        </p:nvSpPr>
        <p:spPr/>
        <p:txBody>
          <a:bodyPr/>
          <a:lstStyle/>
          <a:p>
            <a:pPr algn="ctr"/>
            <a:r>
              <a:rPr lang="en-US" dirty="0"/>
              <a:t>Issues??</a:t>
            </a:r>
          </a:p>
        </p:txBody>
      </p:sp>
      <p:sp>
        <p:nvSpPr>
          <p:cNvPr id="3" name="Content Placeholder 2">
            <a:extLst>
              <a:ext uri="{FF2B5EF4-FFF2-40B4-BE49-F238E27FC236}">
                <a16:creationId xmlns:a16="http://schemas.microsoft.com/office/drawing/2014/main" id="{3C9123D4-7B21-A13C-B6BC-CD6CADF5AE29}"/>
              </a:ext>
            </a:extLst>
          </p:cNvPr>
          <p:cNvSpPr>
            <a:spLocks noGrp="1"/>
          </p:cNvSpPr>
          <p:nvPr>
            <p:ph idx="1"/>
          </p:nvPr>
        </p:nvSpPr>
        <p:spPr/>
        <p:txBody>
          <a:bodyPr/>
          <a:lstStyle/>
          <a:p>
            <a:pPr>
              <a:lnSpc>
                <a:spcPct val="150000"/>
              </a:lnSpc>
            </a:pPr>
            <a:r>
              <a:rPr lang="en-US" dirty="0"/>
              <a:t>In all Races:</a:t>
            </a:r>
          </a:p>
          <a:p>
            <a:pPr marL="739775" lvl="1" indent="-396875">
              <a:lnSpc>
                <a:spcPct val="150000"/>
              </a:lnSpc>
              <a:buFont typeface="+mj-lt"/>
              <a:buAutoNum type="arabicPeriod"/>
            </a:pPr>
            <a:r>
              <a:rPr lang="en-US" dirty="0"/>
              <a:t>Economy the most important – especially inflation</a:t>
            </a:r>
          </a:p>
          <a:p>
            <a:pPr marL="739775" lvl="1" indent="-396875">
              <a:lnSpc>
                <a:spcPct val="150000"/>
              </a:lnSpc>
              <a:buFont typeface="+mj-lt"/>
              <a:buAutoNum type="arabicPeriod"/>
            </a:pPr>
            <a:r>
              <a:rPr lang="en-US" dirty="0"/>
              <a:t>Immigration and abortion close behind</a:t>
            </a:r>
          </a:p>
          <a:p>
            <a:pPr marL="739775" lvl="1" indent="-396875">
              <a:lnSpc>
                <a:spcPct val="150000"/>
              </a:lnSpc>
              <a:buFont typeface="+mj-lt"/>
              <a:buAutoNum type="arabicPeriod"/>
            </a:pPr>
            <a:r>
              <a:rPr lang="en-US" dirty="0"/>
              <a:t>Then climate change</a:t>
            </a:r>
          </a:p>
          <a:p>
            <a:pPr marL="739775" lvl="1" indent="-396875">
              <a:lnSpc>
                <a:spcPct val="150000"/>
              </a:lnSpc>
              <a:buFont typeface="+mj-lt"/>
              <a:buAutoNum type="arabicPeriod"/>
            </a:pPr>
            <a:r>
              <a:rPr lang="en-US" dirty="0"/>
              <a:t>Cost of healthcare</a:t>
            </a:r>
          </a:p>
          <a:p>
            <a:pPr marL="739775" lvl="1" indent="-396875">
              <a:lnSpc>
                <a:spcPct val="150000"/>
              </a:lnSpc>
              <a:buFont typeface="+mj-lt"/>
              <a:buAutoNum type="arabicPeriod"/>
            </a:pPr>
            <a:r>
              <a:rPr lang="en-US" dirty="0"/>
              <a:t>Democracy, etc.</a:t>
            </a:r>
          </a:p>
          <a:p>
            <a:pPr marL="0" indent="0">
              <a:buNone/>
            </a:pPr>
            <a:endParaRPr lang="en-US" dirty="0"/>
          </a:p>
        </p:txBody>
      </p:sp>
    </p:spTree>
    <p:extLst>
      <p:ext uri="{BB962C8B-B14F-4D97-AF65-F5344CB8AC3E}">
        <p14:creationId xmlns:p14="http://schemas.microsoft.com/office/powerpoint/2010/main" val="38403282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1C87F-9229-6168-D93B-9B9749BD7825}"/>
              </a:ext>
            </a:extLst>
          </p:cNvPr>
          <p:cNvSpPr>
            <a:spLocks noGrp="1"/>
          </p:cNvSpPr>
          <p:nvPr>
            <p:ph type="title"/>
          </p:nvPr>
        </p:nvSpPr>
        <p:spPr/>
        <p:txBody>
          <a:bodyPr/>
          <a:lstStyle/>
          <a:p>
            <a:pPr algn="ctr"/>
            <a:r>
              <a:rPr lang="en-US" dirty="0"/>
              <a:t>Advantages?</a:t>
            </a:r>
          </a:p>
        </p:txBody>
      </p:sp>
      <p:sp>
        <p:nvSpPr>
          <p:cNvPr id="3" name="Content Placeholder 2">
            <a:extLst>
              <a:ext uri="{FF2B5EF4-FFF2-40B4-BE49-F238E27FC236}">
                <a16:creationId xmlns:a16="http://schemas.microsoft.com/office/drawing/2014/main" id="{ADCD89B4-E38D-E6A5-1059-D00DD439BE57}"/>
              </a:ext>
            </a:extLst>
          </p:cNvPr>
          <p:cNvSpPr>
            <a:spLocks noGrp="1"/>
          </p:cNvSpPr>
          <p:nvPr>
            <p:ph idx="1"/>
          </p:nvPr>
        </p:nvSpPr>
        <p:spPr>
          <a:xfrm>
            <a:off x="474453" y="1825625"/>
            <a:ext cx="11050797" cy="4351338"/>
          </a:xfrm>
        </p:spPr>
        <p:txBody>
          <a:bodyPr>
            <a:normAutofit/>
          </a:bodyPr>
          <a:lstStyle/>
          <a:p>
            <a:r>
              <a:rPr lang="en-US" dirty="0"/>
              <a:t>Trump and Republicans ahead on economy and immigration, though Harris is gaining on the economy.</a:t>
            </a:r>
          </a:p>
          <a:p>
            <a:pPr lvl="1">
              <a:spcBef>
                <a:spcPts val="1200"/>
              </a:spcBef>
            </a:pPr>
            <a:r>
              <a:rPr lang="en-US" dirty="0"/>
              <a:t>Latest </a:t>
            </a:r>
            <a:r>
              <a:rPr lang="en-US" u="sng" dirty="0"/>
              <a:t>Financial Times</a:t>
            </a:r>
            <a:r>
              <a:rPr lang="en-US" dirty="0"/>
              <a:t> poll has her a point ahead</a:t>
            </a:r>
          </a:p>
          <a:p>
            <a:pPr lvl="1"/>
            <a:endParaRPr lang="en-US" sz="1400" u="sng" dirty="0"/>
          </a:p>
          <a:p>
            <a:r>
              <a:rPr lang="en-US" dirty="0"/>
              <a:t>Harris and the Democrats lead on:</a:t>
            </a:r>
          </a:p>
          <a:p>
            <a:pPr lvl="1">
              <a:lnSpc>
                <a:spcPct val="110000"/>
              </a:lnSpc>
            </a:pPr>
            <a:r>
              <a:rPr lang="en-US" dirty="0"/>
              <a:t>Abortion, which is gaining ground especially among women in the battleground states</a:t>
            </a:r>
          </a:p>
          <a:p>
            <a:pPr lvl="1"/>
            <a:endParaRPr lang="en-US" sz="1000" dirty="0"/>
          </a:p>
          <a:p>
            <a:pPr lvl="1"/>
            <a:r>
              <a:rPr lang="en-US" dirty="0"/>
              <a:t>And on climate change and democracy</a:t>
            </a:r>
          </a:p>
          <a:p>
            <a:pPr lvl="1"/>
            <a:endParaRPr lang="en-US" sz="1000" dirty="0"/>
          </a:p>
          <a:p>
            <a:pPr lvl="1"/>
            <a:r>
              <a:rPr lang="en-US" dirty="0"/>
              <a:t>And on who cares more about people like you</a:t>
            </a:r>
          </a:p>
        </p:txBody>
      </p:sp>
    </p:spTree>
    <p:extLst>
      <p:ext uri="{BB962C8B-B14F-4D97-AF65-F5344CB8AC3E}">
        <p14:creationId xmlns:p14="http://schemas.microsoft.com/office/powerpoint/2010/main" val="36173895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B2313-2547-55FF-73E5-D0FF58FEDDB4}"/>
              </a:ext>
            </a:extLst>
          </p:cNvPr>
          <p:cNvSpPr>
            <a:spLocks noGrp="1"/>
          </p:cNvSpPr>
          <p:nvPr>
            <p:ph type="title"/>
          </p:nvPr>
        </p:nvSpPr>
        <p:spPr/>
        <p:txBody>
          <a:bodyPr/>
          <a:lstStyle/>
          <a:p>
            <a:pPr algn="ctr"/>
            <a:r>
              <a:rPr lang="en-US" dirty="0"/>
              <a:t>Money and the Air Wars</a:t>
            </a:r>
          </a:p>
        </p:txBody>
      </p:sp>
      <p:sp>
        <p:nvSpPr>
          <p:cNvPr id="3" name="Content Placeholder 2">
            <a:extLst>
              <a:ext uri="{FF2B5EF4-FFF2-40B4-BE49-F238E27FC236}">
                <a16:creationId xmlns:a16="http://schemas.microsoft.com/office/drawing/2014/main" id="{99066757-6660-CA30-B42B-570C70C51551}"/>
              </a:ext>
            </a:extLst>
          </p:cNvPr>
          <p:cNvSpPr>
            <a:spLocks noGrp="1"/>
          </p:cNvSpPr>
          <p:nvPr>
            <p:ph idx="1"/>
          </p:nvPr>
        </p:nvSpPr>
        <p:spPr/>
        <p:txBody>
          <a:bodyPr/>
          <a:lstStyle/>
          <a:p>
            <a:pPr>
              <a:lnSpc>
                <a:spcPct val="150000"/>
              </a:lnSpc>
            </a:pPr>
            <a:r>
              <a:rPr lang="en-US" spc="-20" dirty="0"/>
              <a:t>In August, the Harris Campaign outraised the Trump Campaign – 3:1</a:t>
            </a:r>
          </a:p>
          <a:p>
            <a:pPr>
              <a:lnSpc>
                <a:spcPct val="150000"/>
              </a:lnSpc>
            </a:pPr>
            <a:r>
              <a:rPr lang="en-US" dirty="0"/>
              <a:t>Gave money – $25M – to down ballot races</a:t>
            </a:r>
          </a:p>
          <a:p>
            <a:pPr>
              <a:lnSpc>
                <a:spcPct val="100000"/>
              </a:lnSpc>
            </a:pPr>
            <a:r>
              <a:rPr lang="en-US" dirty="0"/>
              <a:t>Has a lot more TV ad time reserved for the next five weeks than the Trump campaign </a:t>
            </a:r>
          </a:p>
          <a:p>
            <a:pPr>
              <a:lnSpc>
                <a:spcPct val="100000"/>
              </a:lnSpc>
            </a:pPr>
            <a:r>
              <a:rPr lang="en-US" dirty="0"/>
              <a:t>But, </a:t>
            </a:r>
            <a:r>
              <a:rPr lang="en-US" dirty="0" err="1"/>
              <a:t>SuperPacs</a:t>
            </a:r>
            <a:r>
              <a:rPr lang="en-US" dirty="0"/>
              <a:t> (Adelson, Musk, Koch, et. al.) could move in late with huge spending, so…</a:t>
            </a:r>
          </a:p>
          <a:p>
            <a:pPr lvl="1"/>
            <a:r>
              <a:rPr lang="en-US" b="1" u="sng" dirty="0"/>
              <a:t>STAY TUNED</a:t>
            </a:r>
            <a:r>
              <a:rPr lang="en-US" dirty="0"/>
              <a:t>!</a:t>
            </a:r>
          </a:p>
        </p:txBody>
      </p:sp>
    </p:spTree>
    <p:extLst>
      <p:ext uri="{BB962C8B-B14F-4D97-AF65-F5344CB8AC3E}">
        <p14:creationId xmlns:p14="http://schemas.microsoft.com/office/powerpoint/2010/main" val="9606391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0016D-780F-3CE1-AA09-01290CB237C0}"/>
              </a:ext>
            </a:extLst>
          </p:cNvPr>
          <p:cNvSpPr>
            <a:spLocks noGrp="1"/>
          </p:cNvSpPr>
          <p:nvPr>
            <p:ph type="title"/>
          </p:nvPr>
        </p:nvSpPr>
        <p:spPr/>
        <p:txBody>
          <a:bodyPr/>
          <a:lstStyle/>
          <a:p>
            <a:pPr algn="ctr"/>
            <a:r>
              <a:rPr lang="en-US" dirty="0"/>
              <a:t>Ground Games</a:t>
            </a:r>
          </a:p>
        </p:txBody>
      </p:sp>
      <p:sp>
        <p:nvSpPr>
          <p:cNvPr id="3" name="Content Placeholder 2">
            <a:extLst>
              <a:ext uri="{FF2B5EF4-FFF2-40B4-BE49-F238E27FC236}">
                <a16:creationId xmlns:a16="http://schemas.microsoft.com/office/drawing/2014/main" id="{9E4EA5C8-DDC5-2AC6-7933-C93DF9F3F381}"/>
              </a:ext>
            </a:extLst>
          </p:cNvPr>
          <p:cNvSpPr>
            <a:spLocks noGrp="1"/>
          </p:cNvSpPr>
          <p:nvPr>
            <p:ph idx="1"/>
          </p:nvPr>
        </p:nvSpPr>
        <p:spPr/>
        <p:txBody>
          <a:bodyPr>
            <a:normAutofit/>
          </a:bodyPr>
          <a:lstStyle/>
          <a:p>
            <a:r>
              <a:rPr lang="en-US" dirty="0"/>
              <a:t>Persuading and mobilizing voters by direct contact</a:t>
            </a:r>
          </a:p>
          <a:p>
            <a:pPr lvl="1"/>
            <a:r>
              <a:rPr lang="en-US" dirty="0"/>
              <a:t>Face-to-face, phone, social media (plus GOTV)</a:t>
            </a:r>
          </a:p>
          <a:p>
            <a:r>
              <a:rPr lang="en-US" dirty="0"/>
              <a:t>Harris Campaign:</a:t>
            </a:r>
          </a:p>
          <a:p>
            <a:pPr lvl="1"/>
            <a:r>
              <a:rPr lang="en-US" dirty="0"/>
              <a:t> Has a lot more paid staff and offices</a:t>
            </a:r>
          </a:p>
          <a:p>
            <a:pPr lvl="1"/>
            <a:r>
              <a:rPr lang="en-US" dirty="0"/>
              <a:t> Over 170,000 volunteered after Harris entered the race</a:t>
            </a:r>
          </a:p>
          <a:p>
            <a:r>
              <a:rPr lang="en-US" dirty="0"/>
              <a:t>Trump Campaign: </a:t>
            </a:r>
          </a:p>
          <a:p>
            <a:pPr lvl="1"/>
            <a:r>
              <a:rPr lang="en-US" dirty="0"/>
              <a:t>Many fewer staff and offices</a:t>
            </a:r>
          </a:p>
          <a:p>
            <a:pPr lvl="1"/>
            <a:r>
              <a:rPr lang="en-US" dirty="0"/>
              <a:t>Relies on SuperPACs to do this work</a:t>
            </a:r>
          </a:p>
          <a:p>
            <a:pPr lvl="1"/>
            <a:r>
              <a:rPr lang="en-US" dirty="0"/>
              <a:t>Risky strategy – lack of coordination, late start, poor training and leadership</a:t>
            </a:r>
          </a:p>
          <a:p>
            <a:pPr lvl="1"/>
            <a:r>
              <a:rPr lang="en-US" dirty="0"/>
              <a:t>But…could have lots and lots of money</a:t>
            </a:r>
          </a:p>
        </p:txBody>
      </p:sp>
    </p:spTree>
    <p:extLst>
      <p:ext uri="{BB962C8B-B14F-4D97-AF65-F5344CB8AC3E}">
        <p14:creationId xmlns:p14="http://schemas.microsoft.com/office/powerpoint/2010/main" val="204800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E7A2C-C26F-C1DA-1F73-B78EE2E66EF5}"/>
              </a:ext>
            </a:extLst>
          </p:cNvPr>
          <p:cNvSpPr>
            <a:spLocks noGrp="1"/>
          </p:cNvSpPr>
          <p:nvPr>
            <p:ph type="title"/>
          </p:nvPr>
        </p:nvSpPr>
        <p:spPr/>
        <p:txBody>
          <a:bodyPr/>
          <a:lstStyle/>
          <a:p>
            <a:pPr algn="ctr"/>
            <a:r>
              <a:rPr lang="en-US" dirty="0"/>
              <a:t>Events</a:t>
            </a:r>
          </a:p>
        </p:txBody>
      </p:sp>
      <p:sp>
        <p:nvSpPr>
          <p:cNvPr id="3" name="Content Placeholder 2">
            <a:extLst>
              <a:ext uri="{FF2B5EF4-FFF2-40B4-BE49-F238E27FC236}">
                <a16:creationId xmlns:a16="http://schemas.microsoft.com/office/drawing/2014/main" id="{CD6DAD4F-0FA6-C415-84E2-6A4C50546D07}"/>
              </a:ext>
            </a:extLst>
          </p:cNvPr>
          <p:cNvSpPr>
            <a:spLocks noGrp="1"/>
          </p:cNvSpPr>
          <p:nvPr>
            <p:ph idx="1"/>
          </p:nvPr>
        </p:nvSpPr>
        <p:spPr/>
        <p:txBody>
          <a:bodyPr/>
          <a:lstStyle/>
          <a:p>
            <a:r>
              <a:rPr lang="en-US" dirty="0"/>
              <a:t>Debate</a:t>
            </a:r>
          </a:p>
          <a:p>
            <a:pPr lvl="1"/>
            <a:r>
              <a:rPr lang="en-US" dirty="0"/>
              <a:t> Trump on the defensive where you never, never want to be</a:t>
            </a:r>
          </a:p>
          <a:p>
            <a:pPr lvl="1"/>
            <a:r>
              <a:rPr lang="en-US" dirty="0"/>
              <a:t> Harris establishes leadership bona fides…</a:t>
            </a:r>
          </a:p>
          <a:p>
            <a:pPr lvl="1"/>
            <a:r>
              <a:rPr lang="en-US" dirty="0"/>
              <a:t> But leaves open issues – inflation, immigration</a:t>
            </a:r>
          </a:p>
          <a:p>
            <a:pPr lvl="1"/>
            <a:r>
              <a:rPr lang="en-US" dirty="0"/>
              <a:t> People still say they want to know more about her her policies</a:t>
            </a:r>
          </a:p>
          <a:p>
            <a:r>
              <a:rPr lang="en-US" dirty="0"/>
              <a:t>Harris gains in polls – maybe a point nationally, but more in some states</a:t>
            </a:r>
          </a:p>
          <a:p>
            <a:r>
              <a:rPr lang="en-US" dirty="0"/>
              <a:t>But a week is a lifetime in politics so…</a:t>
            </a:r>
          </a:p>
          <a:p>
            <a:r>
              <a:rPr lang="en-US" b="1" u="sng" dirty="0"/>
              <a:t>BUCKLE UP!</a:t>
            </a:r>
          </a:p>
          <a:p>
            <a:endParaRPr lang="en-US" dirty="0"/>
          </a:p>
        </p:txBody>
      </p:sp>
    </p:spTree>
    <p:extLst>
      <p:ext uri="{BB962C8B-B14F-4D97-AF65-F5344CB8AC3E}">
        <p14:creationId xmlns:p14="http://schemas.microsoft.com/office/powerpoint/2010/main" val="22592157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A4FF0-D61D-47A9-0471-FC9F2F0C9038}"/>
              </a:ext>
            </a:extLst>
          </p:cNvPr>
          <p:cNvSpPr>
            <a:spLocks noGrp="1"/>
          </p:cNvSpPr>
          <p:nvPr>
            <p:ph type="title"/>
          </p:nvPr>
        </p:nvSpPr>
        <p:spPr/>
        <p:txBody>
          <a:bodyPr/>
          <a:lstStyle/>
          <a:p>
            <a:pPr algn="ctr"/>
            <a:r>
              <a:rPr lang="en-US" dirty="0"/>
              <a:t>Media</a:t>
            </a:r>
          </a:p>
        </p:txBody>
      </p:sp>
      <p:sp>
        <p:nvSpPr>
          <p:cNvPr id="3" name="Content Placeholder 2">
            <a:extLst>
              <a:ext uri="{FF2B5EF4-FFF2-40B4-BE49-F238E27FC236}">
                <a16:creationId xmlns:a16="http://schemas.microsoft.com/office/drawing/2014/main" id="{0B5C3440-3C3B-AD82-5CC2-8827FD10AAF6}"/>
              </a:ext>
            </a:extLst>
          </p:cNvPr>
          <p:cNvSpPr>
            <a:spLocks noGrp="1"/>
          </p:cNvSpPr>
          <p:nvPr>
            <p:ph idx="1"/>
          </p:nvPr>
        </p:nvSpPr>
        <p:spPr/>
        <p:txBody>
          <a:bodyPr>
            <a:normAutofit fontScale="92500"/>
          </a:bodyPr>
          <a:lstStyle/>
          <a:p>
            <a:r>
              <a:rPr lang="en-US" dirty="0"/>
              <a:t>Mainstream media (MSM) accused of “normalizing Trump”</a:t>
            </a:r>
          </a:p>
          <a:p>
            <a:pPr>
              <a:lnSpc>
                <a:spcPct val="160000"/>
              </a:lnSpc>
            </a:pPr>
            <a:r>
              <a:rPr lang="en-US" dirty="0"/>
              <a:t>Meaning that coverage that treats him like an ordinary candidate such as </a:t>
            </a:r>
          </a:p>
          <a:p>
            <a:pPr lvl="1"/>
            <a:r>
              <a:rPr lang="en-US" dirty="0"/>
              <a:t> Horse-race coverage:  who’s ahead and who’s behind</a:t>
            </a:r>
          </a:p>
          <a:p>
            <a:pPr lvl="1"/>
            <a:r>
              <a:rPr lang="en-US" dirty="0"/>
              <a:t> Comparative issue coverage:  Trump’s plan for the economy vs Harris’ plan</a:t>
            </a:r>
          </a:p>
          <a:p>
            <a:pPr>
              <a:lnSpc>
                <a:spcPct val="150000"/>
              </a:lnSpc>
            </a:pPr>
            <a:r>
              <a:rPr lang="en-US" dirty="0"/>
              <a:t>Ignores and conceals his true record and character</a:t>
            </a:r>
          </a:p>
          <a:p>
            <a:pPr>
              <a:lnSpc>
                <a:spcPct val="150000"/>
              </a:lnSpc>
            </a:pPr>
            <a:r>
              <a:rPr lang="en-US" dirty="0"/>
              <a:t>Others say debate anchors favored Harris in their fact-checking</a:t>
            </a:r>
          </a:p>
          <a:p>
            <a:pPr>
              <a:lnSpc>
                <a:spcPct val="150000"/>
              </a:lnSpc>
            </a:pPr>
            <a:r>
              <a:rPr lang="en-US" dirty="0"/>
              <a:t>Trump incessantly attacks MSM</a:t>
            </a:r>
          </a:p>
        </p:txBody>
      </p:sp>
    </p:spTree>
    <p:extLst>
      <p:ext uri="{BB962C8B-B14F-4D97-AF65-F5344CB8AC3E}">
        <p14:creationId xmlns:p14="http://schemas.microsoft.com/office/powerpoint/2010/main" val="541921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6F1A5-9D61-139A-BB4C-F74138E50820}"/>
              </a:ext>
            </a:extLst>
          </p:cNvPr>
          <p:cNvSpPr>
            <a:spLocks noGrp="1"/>
          </p:cNvSpPr>
          <p:nvPr>
            <p:ph type="title"/>
          </p:nvPr>
        </p:nvSpPr>
        <p:spPr/>
        <p:txBody>
          <a:bodyPr>
            <a:normAutofit/>
          </a:bodyPr>
          <a:lstStyle/>
          <a:p>
            <a:pPr algn="ctr"/>
            <a:r>
              <a:rPr lang="en-US" sz="4800" dirty="0"/>
              <a:t>Overview</a:t>
            </a:r>
          </a:p>
        </p:txBody>
      </p:sp>
      <p:sp>
        <p:nvSpPr>
          <p:cNvPr id="3" name="Content Placeholder 2">
            <a:extLst>
              <a:ext uri="{FF2B5EF4-FFF2-40B4-BE49-F238E27FC236}">
                <a16:creationId xmlns:a16="http://schemas.microsoft.com/office/drawing/2014/main" id="{99D04436-3026-565B-3A11-47D3061CD4BF}"/>
              </a:ext>
            </a:extLst>
          </p:cNvPr>
          <p:cNvSpPr>
            <a:spLocks noGrp="1"/>
          </p:cNvSpPr>
          <p:nvPr>
            <p:ph idx="1"/>
          </p:nvPr>
        </p:nvSpPr>
        <p:spPr/>
        <p:txBody>
          <a:bodyPr>
            <a:normAutofit/>
          </a:bodyPr>
          <a:lstStyle/>
          <a:p>
            <a:pPr>
              <a:lnSpc>
                <a:spcPct val="150000"/>
              </a:lnSpc>
            </a:pPr>
            <a:r>
              <a:rPr lang="en-US" sz="3600" dirty="0"/>
              <a:t>Part 1 – Presentation/discussion  </a:t>
            </a:r>
            <a:r>
              <a:rPr lang="en-US" sz="2000" dirty="0"/>
              <a:t>[60 MIN]</a:t>
            </a:r>
            <a:endParaRPr lang="en-US" sz="3600" dirty="0"/>
          </a:p>
          <a:p>
            <a:pPr>
              <a:lnSpc>
                <a:spcPct val="150000"/>
              </a:lnSpc>
            </a:pPr>
            <a:r>
              <a:rPr lang="en-US" sz="3600" dirty="0"/>
              <a:t>Part 2 – Breakout Groups </a:t>
            </a:r>
            <a:r>
              <a:rPr lang="en-US" sz="2000" dirty="0"/>
              <a:t>[45 MIN]</a:t>
            </a:r>
          </a:p>
          <a:p>
            <a:pPr lvl="1">
              <a:lnSpc>
                <a:spcPct val="150000"/>
              </a:lnSpc>
            </a:pPr>
            <a:r>
              <a:rPr lang="en-US" sz="3200" dirty="0"/>
              <a:t>Discussion in Breakout Groups:  Lesson Preparation</a:t>
            </a:r>
          </a:p>
          <a:p>
            <a:pPr>
              <a:lnSpc>
                <a:spcPct val="150000"/>
              </a:lnSpc>
            </a:pPr>
            <a:r>
              <a:rPr lang="en-US" sz="3600" dirty="0"/>
              <a:t>Part 3 – Reconvene: Lesson Presentations </a:t>
            </a:r>
            <a:r>
              <a:rPr lang="en-US" sz="2000" dirty="0"/>
              <a:t>[15 MIN]</a:t>
            </a:r>
          </a:p>
          <a:p>
            <a:pPr>
              <a:lnSpc>
                <a:spcPct val="150000"/>
              </a:lnSpc>
            </a:pPr>
            <a:endParaRPr lang="en-US" sz="3600" dirty="0"/>
          </a:p>
        </p:txBody>
      </p:sp>
    </p:spTree>
    <p:extLst>
      <p:ext uri="{BB962C8B-B14F-4D97-AF65-F5344CB8AC3E}">
        <p14:creationId xmlns:p14="http://schemas.microsoft.com/office/powerpoint/2010/main" val="16143518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F28AD-9C44-0B6C-1601-5955BBA135B4}"/>
              </a:ext>
            </a:extLst>
          </p:cNvPr>
          <p:cNvSpPr>
            <a:spLocks noGrp="1"/>
          </p:cNvSpPr>
          <p:nvPr>
            <p:ph type="title"/>
          </p:nvPr>
        </p:nvSpPr>
        <p:spPr/>
        <p:txBody>
          <a:bodyPr/>
          <a:lstStyle/>
          <a:p>
            <a:pPr algn="ctr"/>
            <a:r>
              <a:rPr lang="en-US" dirty="0"/>
              <a:t>Voter Suppression</a:t>
            </a:r>
          </a:p>
        </p:txBody>
      </p:sp>
      <p:sp>
        <p:nvSpPr>
          <p:cNvPr id="3" name="Content Placeholder 2">
            <a:extLst>
              <a:ext uri="{FF2B5EF4-FFF2-40B4-BE49-F238E27FC236}">
                <a16:creationId xmlns:a16="http://schemas.microsoft.com/office/drawing/2014/main" id="{88471C6E-6245-E070-B5AB-F10CE2279949}"/>
              </a:ext>
            </a:extLst>
          </p:cNvPr>
          <p:cNvSpPr>
            <a:spLocks noGrp="1"/>
          </p:cNvSpPr>
          <p:nvPr>
            <p:ph idx="1"/>
          </p:nvPr>
        </p:nvSpPr>
        <p:spPr/>
        <p:txBody>
          <a:bodyPr/>
          <a:lstStyle/>
          <a:p>
            <a:r>
              <a:rPr lang="en-US" dirty="0"/>
              <a:t>Meaning preventing people from voting to win elections</a:t>
            </a:r>
          </a:p>
          <a:p>
            <a:pPr lvl="1"/>
            <a:r>
              <a:rPr lang="en-US" dirty="0"/>
              <a:t> Purging the voter rolls, 100,000 off in Georgia</a:t>
            </a:r>
          </a:p>
          <a:p>
            <a:pPr lvl="1"/>
            <a:r>
              <a:rPr lang="en-US" dirty="0"/>
              <a:t> Challenging voters – True the Vote – vigilantes – Greg Palast movie</a:t>
            </a:r>
          </a:p>
          <a:p>
            <a:pPr lvl="1"/>
            <a:r>
              <a:rPr lang="en-US" dirty="0"/>
              <a:t> Georgia statute allows multiple challenges</a:t>
            </a:r>
          </a:p>
          <a:p>
            <a:pPr lvl="1"/>
            <a:r>
              <a:rPr lang="en-US" dirty="0"/>
              <a:t> One person can challenge thousands</a:t>
            </a:r>
          </a:p>
          <a:p>
            <a:pPr lvl="1"/>
            <a:r>
              <a:rPr lang="en-US" dirty="0"/>
              <a:t> As many as 850,000 challenges </a:t>
            </a:r>
          </a:p>
          <a:p>
            <a:pPr lvl="1"/>
            <a:r>
              <a:rPr lang="en-US" dirty="0"/>
              <a:t> Spread to other battleground states as well</a:t>
            </a:r>
          </a:p>
          <a:p>
            <a:r>
              <a:rPr lang="en-US" dirty="0"/>
              <a:t>Could be decisive in Georgia and elsewhere or could lead to disputes that engage the courts</a:t>
            </a:r>
          </a:p>
          <a:p>
            <a:r>
              <a:rPr lang="en-US" dirty="0"/>
              <a:t>Where Trump has the ultimate advantage in the SCOTUS</a:t>
            </a:r>
          </a:p>
        </p:txBody>
      </p:sp>
    </p:spTree>
    <p:extLst>
      <p:ext uri="{BB962C8B-B14F-4D97-AF65-F5344CB8AC3E}">
        <p14:creationId xmlns:p14="http://schemas.microsoft.com/office/powerpoint/2010/main" val="1465086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A13F6-A562-2B1C-809A-D92DC4D98F1F}"/>
              </a:ext>
            </a:extLst>
          </p:cNvPr>
          <p:cNvSpPr>
            <a:spLocks noGrp="1"/>
          </p:cNvSpPr>
          <p:nvPr>
            <p:ph type="title"/>
          </p:nvPr>
        </p:nvSpPr>
        <p:spPr/>
        <p:txBody>
          <a:bodyPr/>
          <a:lstStyle/>
          <a:p>
            <a:pPr algn="ctr"/>
            <a:r>
              <a:rPr lang="en-US" dirty="0"/>
              <a:t>Election Interference</a:t>
            </a:r>
          </a:p>
        </p:txBody>
      </p:sp>
      <p:sp>
        <p:nvSpPr>
          <p:cNvPr id="3" name="Content Placeholder 2">
            <a:extLst>
              <a:ext uri="{FF2B5EF4-FFF2-40B4-BE49-F238E27FC236}">
                <a16:creationId xmlns:a16="http://schemas.microsoft.com/office/drawing/2014/main" id="{553ECDAA-8445-63CD-7F6D-B66B901D63B3}"/>
              </a:ext>
            </a:extLst>
          </p:cNvPr>
          <p:cNvSpPr>
            <a:spLocks noGrp="1"/>
          </p:cNvSpPr>
          <p:nvPr>
            <p:ph idx="1"/>
          </p:nvPr>
        </p:nvSpPr>
        <p:spPr/>
        <p:txBody>
          <a:bodyPr>
            <a:normAutofit/>
          </a:bodyPr>
          <a:lstStyle/>
          <a:p>
            <a:r>
              <a:rPr lang="en-US" dirty="0"/>
              <a:t>Reversing the results – denying the majority</a:t>
            </a:r>
          </a:p>
          <a:p>
            <a:r>
              <a:rPr lang="en-US" dirty="0"/>
              <a:t>By claiming corruption </a:t>
            </a:r>
          </a:p>
          <a:p>
            <a:r>
              <a:rPr lang="en-US" dirty="0"/>
              <a:t>Election deniers take over election certification agency in Georgia – force hand count, slower, less accurate</a:t>
            </a:r>
          </a:p>
          <a:p>
            <a:r>
              <a:rPr lang="en-US" dirty="0"/>
              <a:t>In other key states, election deniers win county election offices</a:t>
            </a:r>
          </a:p>
          <a:p>
            <a:r>
              <a:rPr lang="en-US" dirty="0"/>
              <a:t>If delay certification, turn the election over to the courts</a:t>
            </a:r>
          </a:p>
          <a:p>
            <a:r>
              <a:rPr lang="en-US" dirty="0"/>
              <a:t>Ultimately, the Supreme Court of the U.S. decides for Trump as they decided in Dobbs and in the immunity case </a:t>
            </a:r>
          </a:p>
          <a:p>
            <a:r>
              <a:rPr lang="en-US" dirty="0"/>
              <a:t>As Court did for Bush v. Gore, 2000</a:t>
            </a:r>
          </a:p>
        </p:txBody>
      </p:sp>
    </p:spTree>
    <p:extLst>
      <p:ext uri="{BB962C8B-B14F-4D97-AF65-F5344CB8AC3E}">
        <p14:creationId xmlns:p14="http://schemas.microsoft.com/office/powerpoint/2010/main" val="14027621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D9313-5E93-3223-9983-55E16C6156D7}"/>
              </a:ext>
            </a:extLst>
          </p:cNvPr>
          <p:cNvSpPr>
            <a:spLocks noGrp="1"/>
          </p:cNvSpPr>
          <p:nvPr>
            <p:ph type="title"/>
          </p:nvPr>
        </p:nvSpPr>
        <p:spPr/>
        <p:txBody>
          <a:bodyPr/>
          <a:lstStyle/>
          <a:p>
            <a:pPr algn="ctr"/>
            <a:r>
              <a:rPr lang="en-US" dirty="0"/>
              <a:t>The Biggest Issue of All for Us</a:t>
            </a:r>
          </a:p>
        </p:txBody>
      </p:sp>
      <p:sp>
        <p:nvSpPr>
          <p:cNvPr id="3" name="Content Placeholder 2">
            <a:extLst>
              <a:ext uri="{FF2B5EF4-FFF2-40B4-BE49-F238E27FC236}">
                <a16:creationId xmlns:a16="http://schemas.microsoft.com/office/drawing/2014/main" id="{71348368-4308-7721-FE67-D6B4CF0BB53A}"/>
              </a:ext>
            </a:extLst>
          </p:cNvPr>
          <p:cNvSpPr>
            <a:spLocks noGrp="1"/>
          </p:cNvSpPr>
          <p:nvPr>
            <p:ph idx="1"/>
          </p:nvPr>
        </p:nvSpPr>
        <p:spPr/>
        <p:txBody>
          <a:bodyPr/>
          <a:lstStyle/>
          <a:p>
            <a:r>
              <a:rPr lang="en-US" dirty="0"/>
              <a:t>Democracy itself</a:t>
            </a:r>
          </a:p>
          <a:p>
            <a:pPr>
              <a:lnSpc>
                <a:spcPct val="150000"/>
              </a:lnSpc>
            </a:pPr>
            <a:r>
              <a:rPr lang="en-US" dirty="0"/>
              <a:t>January 6??</a:t>
            </a:r>
          </a:p>
          <a:p>
            <a:pPr lvl="1"/>
            <a:r>
              <a:rPr lang="en-US" dirty="0"/>
              <a:t>Violent insurrection or peaceful protest?</a:t>
            </a:r>
          </a:p>
          <a:p>
            <a:pPr>
              <a:lnSpc>
                <a:spcPct val="150000"/>
              </a:lnSpc>
            </a:pPr>
            <a:r>
              <a:rPr lang="en-US" dirty="0"/>
              <a:t>Justice Department??</a:t>
            </a:r>
          </a:p>
          <a:p>
            <a:pPr lvl="1"/>
            <a:r>
              <a:rPr lang="en-US" dirty="0"/>
              <a:t>Already weaponized??</a:t>
            </a:r>
          </a:p>
          <a:p>
            <a:pPr lvl="1"/>
            <a:r>
              <a:rPr lang="en-US" dirty="0"/>
              <a:t>Or to be weaponized by Trump if he wins??</a:t>
            </a:r>
          </a:p>
        </p:txBody>
      </p:sp>
    </p:spTree>
    <p:extLst>
      <p:ext uri="{BB962C8B-B14F-4D97-AF65-F5344CB8AC3E}">
        <p14:creationId xmlns:p14="http://schemas.microsoft.com/office/powerpoint/2010/main" val="4344771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C5FBB-283B-3F9D-7D57-A1D95ADCB88E}"/>
              </a:ext>
            </a:extLst>
          </p:cNvPr>
          <p:cNvSpPr>
            <a:spLocks noGrp="1"/>
          </p:cNvSpPr>
          <p:nvPr>
            <p:ph type="title"/>
          </p:nvPr>
        </p:nvSpPr>
        <p:spPr/>
        <p:txBody>
          <a:bodyPr>
            <a:normAutofit/>
          </a:bodyPr>
          <a:lstStyle/>
          <a:p>
            <a:pPr algn="ctr"/>
            <a:r>
              <a:rPr lang="en-US" dirty="0"/>
              <a:t>Teaching this Extraordinary Election </a:t>
            </a:r>
          </a:p>
        </p:txBody>
      </p:sp>
      <p:sp>
        <p:nvSpPr>
          <p:cNvPr id="3" name="Content Placeholder 2">
            <a:extLst>
              <a:ext uri="{FF2B5EF4-FFF2-40B4-BE49-F238E27FC236}">
                <a16:creationId xmlns:a16="http://schemas.microsoft.com/office/drawing/2014/main" id="{68D8BF97-B74F-304B-DBA9-AC8FE19A8DF3}"/>
              </a:ext>
            </a:extLst>
          </p:cNvPr>
          <p:cNvSpPr>
            <a:spLocks noGrp="1"/>
          </p:cNvSpPr>
          <p:nvPr>
            <p:ph idx="1"/>
          </p:nvPr>
        </p:nvSpPr>
        <p:spPr/>
        <p:txBody>
          <a:bodyPr/>
          <a:lstStyle/>
          <a:p>
            <a:pPr>
              <a:lnSpc>
                <a:spcPct val="150000"/>
              </a:lnSpc>
            </a:pPr>
            <a:r>
              <a:rPr lang="en-US" dirty="0"/>
              <a:t>The political hurdles are obvious</a:t>
            </a:r>
          </a:p>
          <a:p>
            <a:pPr>
              <a:lnSpc>
                <a:spcPct val="150000"/>
              </a:lnSpc>
            </a:pPr>
            <a:r>
              <a:rPr lang="en-US" dirty="0"/>
              <a:t>How to avoid appearing biased</a:t>
            </a:r>
          </a:p>
          <a:p>
            <a:pPr>
              <a:lnSpc>
                <a:spcPct val="150000"/>
              </a:lnSpc>
            </a:pPr>
            <a:r>
              <a:rPr lang="en-US" dirty="0"/>
              <a:t>And the attacks that would follow</a:t>
            </a:r>
          </a:p>
          <a:p>
            <a:pPr>
              <a:lnSpc>
                <a:spcPct val="150000"/>
              </a:lnSpc>
            </a:pPr>
            <a:r>
              <a:rPr lang="en-US" dirty="0"/>
              <a:t>How to teach honestly and fairly</a:t>
            </a:r>
          </a:p>
          <a:p>
            <a:pPr>
              <a:lnSpc>
                <a:spcPct val="150000"/>
              </a:lnSpc>
            </a:pPr>
            <a:r>
              <a:rPr lang="en-US" dirty="0"/>
              <a:t>How to approach this super hot controversy</a:t>
            </a:r>
          </a:p>
          <a:p>
            <a:pPr marL="0" indent="0">
              <a:buNone/>
            </a:pPr>
            <a:endParaRPr lang="en-US" dirty="0"/>
          </a:p>
          <a:p>
            <a:endParaRPr lang="en-US" dirty="0"/>
          </a:p>
        </p:txBody>
      </p:sp>
    </p:spTree>
    <p:extLst>
      <p:ext uri="{BB962C8B-B14F-4D97-AF65-F5344CB8AC3E}">
        <p14:creationId xmlns:p14="http://schemas.microsoft.com/office/powerpoint/2010/main" val="1093380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6F1F4-2B00-804E-4B12-19036BA3AFDC}"/>
              </a:ext>
            </a:extLst>
          </p:cNvPr>
          <p:cNvSpPr>
            <a:spLocks noGrp="1"/>
          </p:cNvSpPr>
          <p:nvPr>
            <p:ph type="title"/>
          </p:nvPr>
        </p:nvSpPr>
        <p:spPr/>
        <p:txBody>
          <a:bodyPr/>
          <a:lstStyle/>
          <a:p>
            <a:pPr algn="ctr"/>
            <a:r>
              <a:rPr lang="en-US" dirty="0"/>
              <a:t>How to Be Even-Handed</a:t>
            </a:r>
          </a:p>
        </p:txBody>
      </p:sp>
      <p:sp>
        <p:nvSpPr>
          <p:cNvPr id="3" name="Content Placeholder 2">
            <a:extLst>
              <a:ext uri="{FF2B5EF4-FFF2-40B4-BE49-F238E27FC236}">
                <a16:creationId xmlns:a16="http://schemas.microsoft.com/office/drawing/2014/main" id="{B03832D3-B7DB-355E-7DE8-F2B820C8B800}"/>
              </a:ext>
            </a:extLst>
          </p:cNvPr>
          <p:cNvSpPr>
            <a:spLocks noGrp="1"/>
          </p:cNvSpPr>
          <p:nvPr>
            <p:ph idx="1"/>
          </p:nvPr>
        </p:nvSpPr>
        <p:spPr/>
        <p:txBody>
          <a:bodyPr/>
          <a:lstStyle/>
          <a:p>
            <a:pPr>
              <a:lnSpc>
                <a:spcPct val="150000"/>
              </a:lnSpc>
            </a:pPr>
            <a:r>
              <a:rPr lang="en-US" dirty="0"/>
              <a:t>Treat both sides fairly, but insist students use fact and logic</a:t>
            </a:r>
          </a:p>
          <a:p>
            <a:pPr>
              <a:lnSpc>
                <a:spcPct val="150000"/>
              </a:lnSpc>
            </a:pPr>
            <a:r>
              <a:rPr lang="en-US" dirty="0"/>
              <a:t>To answer two questions </a:t>
            </a:r>
          </a:p>
          <a:p>
            <a:pPr>
              <a:lnSpc>
                <a:spcPct val="100000"/>
              </a:lnSpc>
              <a:spcBef>
                <a:spcPts val="1800"/>
              </a:spcBef>
            </a:pPr>
            <a:r>
              <a:rPr lang="en-US" dirty="0"/>
              <a:t>Is Kamala Harris (Are the Democrats?) a threat to democracy as Trump and his Maga Republican supporters say?</a:t>
            </a:r>
          </a:p>
          <a:p>
            <a:pPr>
              <a:lnSpc>
                <a:spcPct val="100000"/>
              </a:lnSpc>
              <a:spcBef>
                <a:spcPts val="1800"/>
              </a:spcBef>
            </a:pPr>
            <a:r>
              <a:rPr lang="en-US" dirty="0"/>
              <a:t>Is Donald Trump (Are the Maga Republicans?) a threat to democracy as Harris, Biden and their Democratic supporters say?  </a:t>
            </a:r>
          </a:p>
        </p:txBody>
      </p:sp>
    </p:spTree>
    <p:extLst>
      <p:ext uri="{BB962C8B-B14F-4D97-AF65-F5344CB8AC3E}">
        <p14:creationId xmlns:p14="http://schemas.microsoft.com/office/powerpoint/2010/main" val="24251596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C7B8F-D046-F3B0-890E-D1947214BF0F}"/>
              </a:ext>
            </a:extLst>
          </p:cNvPr>
          <p:cNvSpPr>
            <a:spLocks noGrp="1"/>
          </p:cNvSpPr>
          <p:nvPr>
            <p:ph type="title"/>
          </p:nvPr>
        </p:nvSpPr>
        <p:spPr/>
        <p:txBody>
          <a:bodyPr>
            <a:normAutofit/>
          </a:bodyPr>
          <a:lstStyle/>
          <a:p>
            <a:pPr algn="ctr"/>
            <a:r>
              <a:rPr lang="en-US" dirty="0"/>
              <a:t>How to Approach Answering – Expert Help</a:t>
            </a:r>
          </a:p>
        </p:txBody>
      </p:sp>
      <p:sp>
        <p:nvSpPr>
          <p:cNvPr id="3" name="Content Placeholder 2">
            <a:extLst>
              <a:ext uri="{FF2B5EF4-FFF2-40B4-BE49-F238E27FC236}">
                <a16:creationId xmlns:a16="http://schemas.microsoft.com/office/drawing/2014/main" id="{E3DD34D2-9B30-EE15-0F5A-8A1E322F885B}"/>
              </a:ext>
            </a:extLst>
          </p:cNvPr>
          <p:cNvSpPr>
            <a:spLocks noGrp="1"/>
          </p:cNvSpPr>
          <p:nvPr>
            <p:ph idx="1"/>
          </p:nvPr>
        </p:nvSpPr>
        <p:spPr/>
        <p:txBody>
          <a:bodyPr/>
          <a:lstStyle/>
          <a:p>
            <a:pPr>
              <a:lnSpc>
                <a:spcPct val="150000"/>
              </a:lnSpc>
            </a:pPr>
            <a:r>
              <a:rPr lang="en-US" dirty="0"/>
              <a:t>Political scientists study this stuff</a:t>
            </a:r>
          </a:p>
          <a:p>
            <a:pPr>
              <a:lnSpc>
                <a:spcPct val="150000"/>
              </a:lnSpc>
            </a:pPr>
            <a:r>
              <a:rPr lang="en-US" dirty="0"/>
              <a:t>They study what threatens democracy</a:t>
            </a:r>
          </a:p>
          <a:p>
            <a:pPr>
              <a:lnSpc>
                <a:spcPct val="150000"/>
              </a:lnSpc>
            </a:pPr>
            <a:r>
              <a:rPr lang="en-US" spc="-10" dirty="0"/>
              <a:t>Meaning: </a:t>
            </a:r>
            <a:r>
              <a:rPr lang="en-US" b="1" spc="-10" dirty="0"/>
              <a:t>AUTHORITARIANISM (the opposite of DEMOCRACY)</a:t>
            </a:r>
          </a:p>
          <a:p>
            <a:pPr>
              <a:lnSpc>
                <a:spcPct val="150000"/>
              </a:lnSpc>
            </a:pPr>
            <a:r>
              <a:rPr lang="en-US" b="1" u="sng" dirty="0"/>
              <a:t>So what is it?</a:t>
            </a:r>
            <a:endParaRPr lang="en-US" dirty="0"/>
          </a:p>
        </p:txBody>
      </p:sp>
    </p:spTree>
    <p:extLst>
      <p:ext uri="{BB962C8B-B14F-4D97-AF65-F5344CB8AC3E}">
        <p14:creationId xmlns:p14="http://schemas.microsoft.com/office/powerpoint/2010/main" val="21410943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5B845-68C8-3569-B29A-323046624313}"/>
              </a:ext>
            </a:extLst>
          </p:cNvPr>
          <p:cNvSpPr>
            <a:spLocks noGrp="1"/>
          </p:cNvSpPr>
          <p:nvPr>
            <p:ph type="title"/>
          </p:nvPr>
        </p:nvSpPr>
        <p:spPr/>
        <p:txBody>
          <a:bodyPr/>
          <a:lstStyle/>
          <a:p>
            <a:pPr algn="ctr"/>
            <a:r>
              <a:rPr lang="en-US" dirty="0"/>
              <a:t>Authoritarianism vs. Democracy</a:t>
            </a:r>
          </a:p>
        </p:txBody>
      </p:sp>
      <p:sp>
        <p:nvSpPr>
          <p:cNvPr id="3" name="Content Placeholder 2">
            <a:extLst>
              <a:ext uri="{FF2B5EF4-FFF2-40B4-BE49-F238E27FC236}">
                <a16:creationId xmlns:a16="http://schemas.microsoft.com/office/drawing/2014/main" id="{8D45F709-3EA1-BE7C-F802-C20E0AC5289B}"/>
              </a:ext>
            </a:extLst>
          </p:cNvPr>
          <p:cNvSpPr>
            <a:spLocks noGrp="1"/>
          </p:cNvSpPr>
          <p:nvPr>
            <p:ph idx="1"/>
          </p:nvPr>
        </p:nvSpPr>
        <p:spPr>
          <a:xfrm>
            <a:off x="474453" y="1825625"/>
            <a:ext cx="11469897" cy="4351338"/>
          </a:xfrm>
        </p:spPr>
        <p:txBody>
          <a:bodyPr>
            <a:noAutofit/>
          </a:bodyPr>
          <a:lstStyle/>
          <a:p>
            <a:pPr>
              <a:lnSpc>
                <a:spcPct val="100000"/>
              </a:lnSpc>
            </a:pPr>
            <a:r>
              <a:rPr lang="en-US" dirty="0"/>
              <a:t>Authoritarianism is a system based on obedience </a:t>
            </a:r>
          </a:p>
          <a:p>
            <a:pPr>
              <a:lnSpc>
                <a:spcPct val="100000"/>
              </a:lnSpc>
            </a:pPr>
            <a:r>
              <a:rPr lang="en-US" dirty="0"/>
              <a:t>Power is concentrated at the top, usually in one leader</a:t>
            </a:r>
          </a:p>
          <a:p>
            <a:pPr>
              <a:lnSpc>
                <a:spcPct val="100000"/>
              </a:lnSpc>
            </a:pPr>
            <a:r>
              <a:rPr lang="en-US" dirty="0"/>
              <a:t>Loyalty to the leader is prized </a:t>
            </a:r>
          </a:p>
          <a:p>
            <a:pPr>
              <a:lnSpc>
                <a:spcPct val="100000"/>
              </a:lnSpc>
            </a:pPr>
            <a:r>
              <a:rPr lang="en-US" spc="-40" dirty="0"/>
              <a:t>Physical force and propaganda reinforce loyalty and coerce obedience</a:t>
            </a:r>
          </a:p>
          <a:p>
            <a:pPr>
              <a:lnSpc>
                <a:spcPct val="100000"/>
              </a:lnSpc>
            </a:pPr>
            <a:r>
              <a:rPr lang="en-US" dirty="0"/>
              <a:t>As opposed to DEMOCRACY</a:t>
            </a:r>
          </a:p>
          <a:p>
            <a:pPr>
              <a:lnSpc>
                <a:spcPct val="100000"/>
              </a:lnSpc>
            </a:pPr>
            <a:r>
              <a:rPr lang="en-US" dirty="0"/>
              <a:t>Where Freedom is the most important thing</a:t>
            </a:r>
          </a:p>
          <a:p>
            <a:pPr>
              <a:lnSpc>
                <a:spcPct val="100000"/>
              </a:lnSpc>
            </a:pPr>
            <a:r>
              <a:rPr lang="en-US" dirty="0"/>
              <a:t>Where the people have power through voting (Majority rule)</a:t>
            </a:r>
          </a:p>
        </p:txBody>
      </p:sp>
    </p:spTree>
    <p:extLst>
      <p:ext uri="{BB962C8B-B14F-4D97-AF65-F5344CB8AC3E}">
        <p14:creationId xmlns:p14="http://schemas.microsoft.com/office/powerpoint/2010/main" val="39398338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AA86F-B97A-6DB4-897D-1601870B2880}"/>
              </a:ext>
            </a:extLst>
          </p:cNvPr>
          <p:cNvSpPr>
            <a:spLocks noGrp="1"/>
          </p:cNvSpPr>
          <p:nvPr>
            <p:ph type="title"/>
          </p:nvPr>
        </p:nvSpPr>
        <p:spPr/>
        <p:txBody>
          <a:bodyPr/>
          <a:lstStyle/>
          <a:p>
            <a:pPr algn="ctr"/>
            <a:r>
              <a:rPr lang="en-US" dirty="0"/>
              <a:t>How do you know?</a:t>
            </a:r>
          </a:p>
        </p:txBody>
      </p:sp>
      <p:sp>
        <p:nvSpPr>
          <p:cNvPr id="3" name="Content Placeholder 2">
            <a:extLst>
              <a:ext uri="{FF2B5EF4-FFF2-40B4-BE49-F238E27FC236}">
                <a16:creationId xmlns:a16="http://schemas.microsoft.com/office/drawing/2014/main" id="{A79944E9-489B-9904-1ACA-43C99A99A4CB}"/>
              </a:ext>
            </a:extLst>
          </p:cNvPr>
          <p:cNvSpPr>
            <a:spLocks noGrp="1"/>
          </p:cNvSpPr>
          <p:nvPr>
            <p:ph idx="1"/>
          </p:nvPr>
        </p:nvSpPr>
        <p:spPr/>
        <p:txBody>
          <a:bodyPr>
            <a:normAutofit lnSpcReduction="10000"/>
          </a:bodyPr>
          <a:lstStyle/>
          <a:p>
            <a:pPr>
              <a:lnSpc>
                <a:spcPct val="150000"/>
              </a:lnSpc>
            </a:pPr>
            <a:r>
              <a:rPr lang="en-US" dirty="0"/>
              <a:t>How do you know when a leader or a party is authoritarian?</a:t>
            </a:r>
          </a:p>
          <a:p>
            <a:pPr>
              <a:lnSpc>
                <a:spcPct val="150000"/>
              </a:lnSpc>
            </a:pPr>
            <a:r>
              <a:rPr lang="en-US" dirty="0"/>
              <a:t>This has been studied</a:t>
            </a:r>
          </a:p>
          <a:p>
            <a:pPr>
              <a:lnSpc>
                <a:spcPct val="150000"/>
              </a:lnSpc>
            </a:pPr>
            <a:r>
              <a:rPr lang="en-US" dirty="0"/>
              <a:t>There is good research on how authoritarians take power</a:t>
            </a:r>
          </a:p>
          <a:p>
            <a:pPr>
              <a:lnSpc>
                <a:spcPct val="120000"/>
              </a:lnSpc>
            </a:pPr>
            <a:r>
              <a:rPr lang="en-US" dirty="0"/>
              <a:t>How they undermine democracy and increase their own power, legally and illegally</a:t>
            </a:r>
          </a:p>
          <a:p>
            <a:pPr>
              <a:lnSpc>
                <a:spcPct val="110000"/>
              </a:lnSpc>
              <a:spcBef>
                <a:spcPts val="1800"/>
              </a:spcBef>
            </a:pPr>
            <a:r>
              <a:rPr lang="en-US" dirty="0"/>
              <a:t>Mostly by gradual change as opposed to quick, violent actions like military coups   </a:t>
            </a:r>
          </a:p>
        </p:txBody>
      </p:sp>
    </p:spTree>
    <p:extLst>
      <p:ext uri="{BB962C8B-B14F-4D97-AF65-F5344CB8AC3E}">
        <p14:creationId xmlns:p14="http://schemas.microsoft.com/office/powerpoint/2010/main" val="37274418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EB285-D43D-4D30-FEF3-63AB09251EAC}"/>
              </a:ext>
            </a:extLst>
          </p:cNvPr>
          <p:cNvSpPr>
            <a:spLocks noGrp="1"/>
          </p:cNvSpPr>
          <p:nvPr>
            <p:ph type="title"/>
          </p:nvPr>
        </p:nvSpPr>
        <p:spPr/>
        <p:txBody>
          <a:bodyPr/>
          <a:lstStyle/>
          <a:p>
            <a:pPr algn="ctr"/>
            <a:r>
              <a:rPr lang="en-US" dirty="0"/>
              <a:t>Look at the History</a:t>
            </a:r>
          </a:p>
        </p:txBody>
      </p:sp>
      <p:sp>
        <p:nvSpPr>
          <p:cNvPr id="3" name="Content Placeholder 2">
            <a:extLst>
              <a:ext uri="{FF2B5EF4-FFF2-40B4-BE49-F238E27FC236}">
                <a16:creationId xmlns:a16="http://schemas.microsoft.com/office/drawing/2014/main" id="{367816BB-B525-4FB0-D962-9EE13475F6F9}"/>
              </a:ext>
            </a:extLst>
          </p:cNvPr>
          <p:cNvSpPr>
            <a:spLocks noGrp="1"/>
          </p:cNvSpPr>
          <p:nvPr>
            <p:ph idx="1"/>
          </p:nvPr>
        </p:nvSpPr>
        <p:spPr>
          <a:xfrm>
            <a:off x="474453" y="1825624"/>
            <a:ext cx="11274723" cy="4575175"/>
          </a:xfrm>
        </p:spPr>
        <p:txBody>
          <a:bodyPr>
            <a:normAutofit/>
          </a:bodyPr>
          <a:lstStyle/>
          <a:p>
            <a:r>
              <a:rPr lang="en-US" dirty="0"/>
              <a:t>Examine the process – case studies</a:t>
            </a:r>
          </a:p>
          <a:p>
            <a:r>
              <a:rPr lang="en-US" i="1" dirty="0"/>
              <a:t>How Democracies Die, by </a:t>
            </a:r>
            <a:r>
              <a:rPr lang="en-US" dirty="0"/>
              <a:t>Daniel </a:t>
            </a:r>
            <a:r>
              <a:rPr lang="en-US" dirty="0" err="1"/>
              <a:t>Ziblatt</a:t>
            </a:r>
            <a:r>
              <a:rPr lang="en-US" dirty="0"/>
              <a:t> and Steven </a:t>
            </a:r>
            <a:r>
              <a:rPr lang="en-US" dirty="0" err="1"/>
              <a:t>Levitsky</a:t>
            </a:r>
            <a:endParaRPr lang="en-US" dirty="0"/>
          </a:p>
          <a:p>
            <a:pPr lvl="1"/>
            <a:r>
              <a:rPr lang="en-US" dirty="0"/>
              <a:t>Venezuela – Authoritarian leader begins as a leftist</a:t>
            </a:r>
          </a:p>
          <a:p>
            <a:pPr lvl="1"/>
            <a:r>
              <a:rPr lang="en-US" dirty="0"/>
              <a:t>Hungary – Authoritarian leader begins as a rightist</a:t>
            </a:r>
          </a:p>
          <a:p>
            <a:r>
              <a:rPr lang="en-US" dirty="0"/>
              <a:t>In both cases, freedom is destroyed and power is concentrated in one person and his party</a:t>
            </a:r>
          </a:p>
          <a:p>
            <a:r>
              <a:rPr lang="en-US" dirty="0"/>
              <a:t>From this kind of research, outlined in your reading, we can see the patterns, arrive at the questions in TABLE 1</a:t>
            </a:r>
          </a:p>
        </p:txBody>
      </p:sp>
    </p:spTree>
    <p:extLst>
      <p:ext uri="{BB962C8B-B14F-4D97-AF65-F5344CB8AC3E}">
        <p14:creationId xmlns:p14="http://schemas.microsoft.com/office/powerpoint/2010/main" val="3241629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16B7A-C7A2-9834-C792-36D5C76538EF}"/>
              </a:ext>
            </a:extLst>
          </p:cNvPr>
          <p:cNvSpPr>
            <a:spLocks noGrp="1"/>
          </p:cNvSpPr>
          <p:nvPr>
            <p:ph type="title"/>
          </p:nvPr>
        </p:nvSpPr>
        <p:spPr/>
        <p:txBody>
          <a:bodyPr/>
          <a:lstStyle/>
          <a:p>
            <a:pPr algn="ctr"/>
            <a:r>
              <a:rPr lang="en-US" dirty="0"/>
              <a:t>Reading on Trump </a:t>
            </a:r>
          </a:p>
        </p:txBody>
      </p:sp>
      <p:sp>
        <p:nvSpPr>
          <p:cNvPr id="3" name="Content Placeholder 2">
            <a:extLst>
              <a:ext uri="{FF2B5EF4-FFF2-40B4-BE49-F238E27FC236}">
                <a16:creationId xmlns:a16="http://schemas.microsoft.com/office/drawing/2014/main" id="{BD896C6A-DBA7-596E-CE19-345B11796C7B}"/>
              </a:ext>
            </a:extLst>
          </p:cNvPr>
          <p:cNvSpPr>
            <a:spLocks noGrp="1"/>
          </p:cNvSpPr>
          <p:nvPr>
            <p:ph idx="1"/>
          </p:nvPr>
        </p:nvSpPr>
        <p:spPr/>
        <p:txBody>
          <a:bodyPr/>
          <a:lstStyle/>
          <a:p>
            <a:r>
              <a:rPr lang="en-US" dirty="0"/>
              <a:t>In the rest of the reading, Z and L conclude that Trump is a major threat to democracy, but don’t share that conclusion </a:t>
            </a:r>
          </a:p>
          <a:p>
            <a:r>
              <a:rPr lang="en-US" dirty="0"/>
              <a:t>For teaching purposes read that chapter as an example of how to apply facts and logic</a:t>
            </a:r>
          </a:p>
          <a:p>
            <a:r>
              <a:rPr lang="en-US" dirty="0"/>
              <a:t>This is way to answer a controversial question fairly </a:t>
            </a:r>
          </a:p>
          <a:p>
            <a:r>
              <a:rPr lang="en-US" dirty="0"/>
              <a:t>This is how you use facts and logic to get to a conclusion</a:t>
            </a:r>
          </a:p>
          <a:p>
            <a:r>
              <a:rPr lang="en-US" dirty="0"/>
              <a:t>So this part of the reading is for you, not for the students</a:t>
            </a:r>
          </a:p>
          <a:p>
            <a:r>
              <a:rPr lang="en-US" dirty="0"/>
              <a:t>You want them to be as open-minded as possible</a:t>
            </a:r>
          </a:p>
          <a:p>
            <a:pPr marL="0" indent="0">
              <a:buNone/>
            </a:pPr>
            <a:endParaRPr lang="en-US" dirty="0"/>
          </a:p>
        </p:txBody>
      </p:sp>
    </p:spTree>
    <p:extLst>
      <p:ext uri="{BB962C8B-B14F-4D97-AF65-F5344CB8AC3E}">
        <p14:creationId xmlns:p14="http://schemas.microsoft.com/office/powerpoint/2010/main" val="3004000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7E839-4861-B2FD-9BDC-EA51C44AE6C0}"/>
              </a:ext>
            </a:extLst>
          </p:cNvPr>
          <p:cNvSpPr>
            <a:spLocks noGrp="1"/>
          </p:cNvSpPr>
          <p:nvPr>
            <p:ph type="title"/>
          </p:nvPr>
        </p:nvSpPr>
        <p:spPr/>
        <p:txBody>
          <a:bodyPr>
            <a:normAutofit/>
          </a:bodyPr>
          <a:lstStyle/>
          <a:p>
            <a:pPr algn="ctr"/>
            <a:r>
              <a:rPr lang="en-US" sz="4800" dirty="0"/>
              <a:t>First Hour</a:t>
            </a:r>
          </a:p>
        </p:txBody>
      </p:sp>
      <p:sp>
        <p:nvSpPr>
          <p:cNvPr id="3" name="Content Placeholder 2">
            <a:extLst>
              <a:ext uri="{FF2B5EF4-FFF2-40B4-BE49-F238E27FC236}">
                <a16:creationId xmlns:a16="http://schemas.microsoft.com/office/drawing/2014/main" id="{E9CDD82C-83B7-AF32-911F-52FAABD17DE8}"/>
              </a:ext>
            </a:extLst>
          </p:cNvPr>
          <p:cNvSpPr>
            <a:spLocks noGrp="1"/>
          </p:cNvSpPr>
          <p:nvPr>
            <p:ph idx="1"/>
          </p:nvPr>
        </p:nvSpPr>
        <p:spPr/>
        <p:txBody>
          <a:bodyPr>
            <a:normAutofit/>
          </a:bodyPr>
          <a:lstStyle/>
          <a:p>
            <a:r>
              <a:rPr lang="en-US" sz="3200" dirty="0"/>
              <a:t>Teaching Resources</a:t>
            </a:r>
          </a:p>
          <a:p>
            <a:pPr lvl="1"/>
            <a:r>
              <a:rPr lang="en-US" sz="2800" dirty="0"/>
              <a:t>Simulations – Townsend Harris High School Presentation</a:t>
            </a:r>
          </a:p>
          <a:p>
            <a:pPr lvl="1"/>
            <a:r>
              <a:rPr lang="en-US" sz="2800" dirty="0"/>
              <a:t>Electoral College (2)</a:t>
            </a:r>
          </a:p>
          <a:p>
            <a:pPr lvl="1"/>
            <a:r>
              <a:rPr lang="en-US" sz="2800" dirty="0"/>
              <a:t>Media (2)</a:t>
            </a:r>
          </a:p>
          <a:p>
            <a:endParaRPr lang="en-US" sz="3200" dirty="0"/>
          </a:p>
          <a:p>
            <a:r>
              <a:rPr lang="en-US" sz="3200" dirty="0"/>
              <a:t>State of The Election</a:t>
            </a:r>
          </a:p>
          <a:p>
            <a:pPr lvl="1"/>
            <a:r>
              <a:rPr lang="en-US" sz="2800" dirty="0"/>
              <a:t>Who’s Ahead?  </a:t>
            </a:r>
          </a:p>
          <a:p>
            <a:pPr lvl="1"/>
            <a:r>
              <a:rPr lang="en-US" sz="2800" dirty="0"/>
              <a:t>Presidency, Senate, House</a:t>
            </a:r>
          </a:p>
          <a:p>
            <a:pPr lvl="1"/>
            <a:r>
              <a:rPr lang="en-US" sz="2800" dirty="0"/>
              <a:t>What Has Been The Role Of The Media? Of Big Money?</a:t>
            </a:r>
          </a:p>
          <a:p>
            <a:pPr lvl="1"/>
            <a:endParaRPr lang="en-US" dirty="0"/>
          </a:p>
          <a:p>
            <a:pPr lvl="1"/>
            <a:endParaRPr lang="en-US" dirty="0"/>
          </a:p>
        </p:txBody>
      </p:sp>
    </p:spTree>
    <p:extLst>
      <p:ext uri="{BB962C8B-B14F-4D97-AF65-F5344CB8AC3E}">
        <p14:creationId xmlns:p14="http://schemas.microsoft.com/office/powerpoint/2010/main" val="21087345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FA21F-6EC1-C2B4-A95C-5D99A2F9C7E7}"/>
              </a:ext>
            </a:extLst>
          </p:cNvPr>
          <p:cNvSpPr>
            <a:spLocks noGrp="1"/>
          </p:cNvSpPr>
          <p:nvPr>
            <p:ph type="title"/>
          </p:nvPr>
        </p:nvSpPr>
        <p:spPr/>
        <p:txBody>
          <a:bodyPr>
            <a:normAutofit/>
          </a:bodyPr>
          <a:lstStyle/>
          <a:p>
            <a:pPr algn="ctr"/>
            <a:r>
              <a:rPr lang="en-US" dirty="0"/>
              <a:t>Organizing Specifics: Lots Of Options</a:t>
            </a:r>
          </a:p>
        </p:txBody>
      </p:sp>
      <p:sp>
        <p:nvSpPr>
          <p:cNvPr id="3" name="Content Placeholder 2">
            <a:extLst>
              <a:ext uri="{FF2B5EF4-FFF2-40B4-BE49-F238E27FC236}">
                <a16:creationId xmlns:a16="http://schemas.microsoft.com/office/drawing/2014/main" id="{B62058BD-FC68-CC89-4812-2795F9420FB6}"/>
              </a:ext>
            </a:extLst>
          </p:cNvPr>
          <p:cNvSpPr>
            <a:spLocks noGrp="1"/>
          </p:cNvSpPr>
          <p:nvPr>
            <p:ph idx="1"/>
          </p:nvPr>
        </p:nvSpPr>
        <p:spPr/>
        <p:txBody>
          <a:bodyPr>
            <a:normAutofit lnSpcReduction="10000"/>
          </a:bodyPr>
          <a:lstStyle/>
          <a:p>
            <a:r>
              <a:rPr lang="en-US" dirty="0"/>
              <a:t>Divide the class in half to answer one of the questions from the chart in </a:t>
            </a:r>
            <a:r>
              <a:rPr lang="en-US" dirty="0" err="1"/>
              <a:t>Levitsky</a:t>
            </a:r>
            <a:r>
              <a:rPr lang="en-US" dirty="0"/>
              <a:t> and </a:t>
            </a:r>
            <a:r>
              <a:rPr lang="en-US" dirty="0" err="1"/>
              <a:t>Ziblatt</a:t>
            </a:r>
            <a:r>
              <a:rPr lang="en-US" dirty="0"/>
              <a:t> </a:t>
            </a:r>
          </a:p>
          <a:p>
            <a:pPr marL="685800" lvl="1" indent="-285750"/>
            <a:r>
              <a:rPr lang="en-US" dirty="0"/>
              <a:t>One Half Does It For Harris </a:t>
            </a:r>
          </a:p>
          <a:p>
            <a:pPr marL="685800" lvl="1" indent="-285750"/>
            <a:r>
              <a:rPr lang="en-US" dirty="0"/>
              <a:t>One Half For Trump</a:t>
            </a:r>
          </a:p>
          <a:p>
            <a:pPr>
              <a:lnSpc>
                <a:spcPct val="150000"/>
              </a:lnSpc>
            </a:pPr>
            <a:r>
              <a:rPr lang="en-US" dirty="0"/>
              <a:t>Or have several groups and more than one question</a:t>
            </a:r>
          </a:p>
          <a:p>
            <a:pPr>
              <a:lnSpc>
                <a:spcPct val="150000"/>
              </a:lnSpc>
            </a:pPr>
            <a:r>
              <a:rPr lang="en-US" dirty="0"/>
              <a:t>Have more than one group do the same question </a:t>
            </a:r>
          </a:p>
          <a:p>
            <a:pPr>
              <a:lnSpc>
                <a:spcPct val="150000"/>
              </a:lnSpc>
            </a:pPr>
            <a:r>
              <a:rPr lang="en-US" dirty="0"/>
              <a:t>See if they get different answers</a:t>
            </a:r>
          </a:p>
          <a:p>
            <a:pPr>
              <a:lnSpc>
                <a:spcPct val="150000"/>
              </a:lnSpc>
            </a:pPr>
            <a:r>
              <a:rPr lang="en-US" dirty="0"/>
              <a:t>Let them debate before the class</a:t>
            </a:r>
          </a:p>
        </p:txBody>
      </p:sp>
    </p:spTree>
    <p:extLst>
      <p:ext uri="{BB962C8B-B14F-4D97-AF65-F5344CB8AC3E}">
        <p14:creationId xmlns:p14="http://schemas.microsoft.com/office/powerpoint/2010/main" val="19322584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E27D5-4978-417C-98B9-61B39D9E2495}"/>
              </a:ext>
            </a:extLst>
          </p:cNvPr>
          <p:cNvSpPr>
            <a:spLocks noGrp="1"/>
          </p:cNvSpPr>
          <p:nvPr>
            <p:ph type="title"/>
          </p:nvPr>
        </p:nvSpPr>
        <p:spPr>
          <a:xfrm>
            <a:off x="474453" y="167269"/>
            <a:ext cx="11274723" cy="1211000"/>
          </a:xfrm>
        </p:spPr>
        <p:txBody>
          <a:bodyPr>
            <a:normAutofit fontScale="90000"/>
          </a:bodyPr>
          <a:lstStyle/>
          <a:p>
            <a:pPr algn="ctr"/>
            <a:r>
              <a:rPr lang="en-US" dirty="0"/>
              <a:t>Setting Standards</a:t>
            </a:r>
            <a:br>
              <a:rPr lang="en-US" dirty="0"/>
            </a:br>
            <a:endParaRPr lang="en-US" dirty="0"/>
          </a:p>
        </p:txBody>
      </p:sp>
      <p:sp>
        <p:nvSpPr>
          <p:cNvPr id="3" name="Content Placeholder 2">
            <a:extLst>
              <a:ext uri="{FF2B5EF4-FFF2-40B4-BE49-F238E27FC236}">
                <a16:creationId xmlns:a16="http://schemas.microsoft.com/office/drawing/2014/main" id="{A58C3782-3A0F-E9AA-34F5-FD52BA023E24}"/>
              </a:ext>
            </a:extLst>
          </p:cNvPr>
          <p:cNvSpPr>
            <a:spLocks noGrp="1"/>
          </p:cNvSpPr>
          <p:nvPr>
            <p:ph idx="1"/>
          </p:nvPr>
        </p:nvSpPr>
        <p:spPr/>
        <p:txBody>
          <a:bodyPr>
            <a:normAutofit/>
          </a:bodyPr>
          <a:lstStyle/>
          <a:p>
            <a:pPr>
              <a:spcBef>
                <a:spcPts val="1800"/>
              </a:spcBef>
            </a:pPr>
            <a:r>
              <a:rPr lang="en-US" dirty="0"/>
              <a:t>Guidelines on sources</a:t>
            </a:r>
          </a:p>
          <a:p>
            <a:pPr>
              <a:spcBef>
                <a:spcPts val="1800"/>
              </a:spcBef>
            </a:pPr>
            <a:r>
              <a:rPr lang="en-US" dirty="0"/>
              <a:t>Guidelines on what is a fact</a:t>
            </a:r>
          </a:p>
          <a:p>
            <a:pPr>
              <a:spcBef>
                <a:spcPts val="1800"/>
              </a:spcBef>
            </a:pPr>
            <a:r>
              <a:rPr lang="en-US" dirty="0"/>
              <a:t>Standards of logic and reasoning </a:t>
            </a:r>
          </a:p>
          <a:p>
            <a:pPr>
              <a:spcBef>
                <a:spcPts val="1800"/>
              </a:spcBef>
            </a:pPr>
            <a:r>
              <a:rPr lang="en-US" dirty="0"/>
              <a:t>Discuss all this in the breakout groups</a:t>
            </a:r>
          </a:p>
          <a:p>
            <a:pPr>
              <a:spcBef>
                <a:spcPts val="1800"/>
              </a:spcBef>
            </a:pPr>
            <a:r>
              <a:rPr lang="en-US" dirty="0"/>
              <a:t>Now introduce Don McLean, Taft’s Senior Teaching Associate and Catherine Tsouristakis, AP for Social Studies at Newtown HS to go over the next three slides with you on the details of how to work in the break out groups</a:t>
            </a:r>
          </a:p>
        </p:txBody>
      </p:sp>
    </p:spTree>
    <p:extLst>
      <p:ext uri="{BB962C8B-B14F-4D97-AF65-F5344CB8AC3E}">
        <p14:creationId xmlns:p14="http://schemas.microsoft.com/office/powerpoint/2010/main" val="30808819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E27D5-4978-417C-98B9-61B39D9E2495}"/>
              </a:ext>
            </a:extLst>
          </p:cNvPr>
          <p:cNvSpPr>
            <a:spLocks noGrp="1"/>
          </p:cNvSpPr>
          <p:nvPr>
            <p:ph type="title"/>
          </p:nvPr>
        </p:nvSpPr>
        <p:spPr>
          <a:xfrm>
            <a:off x="1" y="365125"/>
            <a:ext cx="12192000" cy="1013143"/>
          </a:xfrm>
        </p:spPr>
        <p:txBody>
          <a:bodyPr/>
          <a:lstStyle/>
          <a:p>
            <a:pPr algn="ctr"/>
            <a:r>
              <a:rPr lang="en-US" dirty="0"/>
              <a:t>Creating Lessons to Teach the 2024 Election</a:t>
            </a:r>
          </a:p>
        </p:txBody>
      </p:sp>
      <p:sp>
        <p:nvSpPr>
          <p:cNvPr id="3" name="Content Placeholder 2">
            <a:extLst>
              <a:ext uri="{FF2B5EF4-FFF2-40B4-BE49-F238E27FC236}">
                <a16:creationId xmlns:a16="http://schemas.microsoft.com/office/drawing/2014/main" id="{A58C3782-3A0F-E9AA-34F5-FD52BA023E24}"/>
              </a:ext>
            </a:extLst>
          </p:cNvPr>
          <p:cNvSpPr>
            <a:spLocks noGrp="1"/>
          </p:cNvSpPr>
          <p:nvPr>
            <p:ph idx="1"/>
          </p:nvPr>
        </p:nvSpPr>
        <p:spPr>
          <a:xfrm>
            <a:off x="474453" y="1685926"/>
            <a:ext cx="11222247" cy="4905374"/>
          </a:xfrm>
        </p:spPr>
        <p:txBody>
          <a:bodyPr>
            <a:normAutofit/>
          </a:bodyPr>
          <a:lstStyle/>
          <a:p>
            <a:pPr>
              <a:lnSpc>
                <a:spcPct val="120000"/>
              </a:lnSpc>
            </a:pPr>
            <a:r>
              <a:rPr lang="en-US" sz="2400" dirty="0"/>
              <a:t>We will split out into breakout rooms so participants can work in groups of 5-6. </a:t>
            </a:r>
          </a:p>
          <a:p>
            <a:pPr>
              <a:lnSpc>
                <a:spcPct val="120000"/>
              </a:lnSpc>
              <a:spcBef>
                <a:spcPts val="0"/>
              </a:spcBef>
            </a:pPr>
            <a:endParaRPr lang="en-US" sz="1300" dirty="0"/>
          </a:p>
          <a:p>
            <a:pPr>
              <a:lnSpc>
                <a:spcPct val="120000"/>
              </a:lnSpc>
              <a:spcBef>
                <a:spcPts val="0"/>
              </a:spcBef>
            </a:pPr>
            <a:r>
              <a:rPr lang="en-US" sz="2400" dirty="0"/>
              <a:t>Together, please discuss your ideas for a draft lesson which you could potentially teach to your current population of students. </a:t>
            </a:r>
          </a:p>
          <a:p>
            <a:pPr lvl="1">
              <a:lnSpc>
                <a:spcPct val="110000"/>
              </a:lnSpc>
              <a:spcBef>
                <a:spcPts val="0"/>
              </a:spcBef>
            </a:pPr>
            <a:r>
              <a:rPr lang="en-US" dirty="0"/>
              <a:t>Someone in the group should volunteer to write all ideas into a google document which can be shared (think of this role as a minute taker).  </a:t>
            </a:r>
          </a:p>
          <a:p>
            <a:pPr lvl="1">
              <a:lnSpc>
                <a:spcPct val="120000"/>
              </a:lnSpc>
              <a:spcBef>
                <a:spcPts val="0"/>
              </a:spcBef>
              <a:spcAft>
                <a:spcPts val="1800"/>
              </a:spcAft>
            </a:pPr>
            <a:r>
              <a:rPr lang="en-US" dirty="0"/>
              <a:t>Someone should volunteer or chosen as the Presenter.</a:t>
            </a:r>
          </a:p>
          <a:p>
            <a:pPr>
              <a:lnSpc>
                <a:spcPct val="120000"/>
              </a:lnSpc>
            </a:pPr>
            <a:r>
              <a:rPr lang="en-US" sz="2400" dirty="0"/>
              <a:t>The lesson should be based on Part 1 conducted by Dr. Krasner, with an attempt to incorporate literature from the reading ‘How Democracies Die’ by Steven </a:t>
            </a:r>
            <a:r>
              <a:rPr lang="en-US" sz="2400" dirty="0" err="1"/>
              <a:t>Levitsky</a:t>
            </a:r>
            <a:r>
              <a:rPr lang="en-US" sz="2400" dirty="0"/>
              <a:t> and Daniel </a:t>
            </a:r>
            <a:r>
              <a:rPr lang="en-US" sz="2400" dirty="0" err="1"/>
              <a:t>Ziblatt</a:t>
            </a:r>
            <a:r>
              <a:rPr lang="en-US" sz="2000" dirty="0"/>
              <a:t>.</a:t>
            </a:r>
          </a:p>
        </p:txBody>
      </p:sp>
    </p:spTree>
    <p:extLst>
      <p:ext uri="{BB962C8B-B14F-4D97-AF65-F5344CB8AC3E}">
        <p14:creationId xmlns:p14="http://schemas.microsoft.com/office/powerpoint/2010/main" val="3301170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E27D5-4978-417C-98B9-61B39D9E2495}"/>
              </a:ext>
            </a:extLst>
          </p:cNvPr>
          <p:cNvSpPr>
            <a:spLocks noGrp="1"/>
          </p:cNvSpPr>
          <p:nvPr>
            <p:ph type="title"/>
          </p:nvPr>
        </p:nvSpPr>
        <p:spPr>
          <a:xfrm>
            <a:off x="1" y="365125"/>
            <a:ext cx="12192000" cy="1013143"/>
          </a:xfrm>
        </p:spPr>
        <p:txBody>
          <a:bodyPr/>
          <a:lstStyle/>
          <a:p>
            <a:pPr algn="ctr"/>
            <a:r>
              <a:rPr lang="en" sz="4400" dirty="0"/>
              <a:t>Directions for Teacher Group Activity</a:t>
            </a:r>
            <a:endParaRPr lang="en-US" dirty="0"/>
          </a:p>
        </p:txBody>
      </p:sp>
      <p:sp>
        <p:nvSpPr>
          <p:cNvPr id="3" name="Content Placeholder 2">
            <a:extLst>
              <a:ext uri="{FF2B5EF4-FFF2-40B4-BE49-F238E27FC236}">
                <a16:creationId xmlns:a16="http://schemas.microsoft.com/office/drawing/2014/main" id="{A58C3782-3A0F-E9AA-34F5-FD52BA023E24}"/>
              </a:ext>
            </a:extLst>
          </p:cNvPr>
          <p:cNvSpPr>
            <a:spLocks noGrp="1"/>
          </p:cNvSpPr>
          <p:nvPr>
            <p:ph idx="1"/>
          </p:nvPr>
        </p:nvSpPr>
        <p:spPr>
          <a:xfrm>
            <a:off x="191085" y="1523999"/>
            <a:ext cx="11667540" cy="1209676"/>
          </a:xfrm>
        </p:spPr>
        <p:txBody>
          <a:bodyPr>
            <a:normAutofit/>
          </a:bodyPr>
          <a:lstStyle/>
          <a:p>
            <a:pPr marL="342900" indent="-342900">
              <a:lnSpc>
                <a:spcPct val="100000"/>
              </a:lnSpc>
              <a:spcBef>
                <a:spcPts val="1600"/>
              </a:spcBef>
              <a:buSzPct val="100000"/>
            </a:pPr>
            <a:r>
              <a:rPr lang="en-US" sz="2300" dirty="0"/>
              <a:t>Discuss the most important aspects of the seminar and what information you believe is imperative for middle or high school students to learn. Can you design an “essential question” and/or “educational objective?” </a:t>
            </a:r>
          </a:p>
        </p:txBody>
      </p:sp>
      <p:pic>
        <p:nvPicPr>
          <p:cNvPr id="64" name="Google Shape;64;p14"/>
          <p:cNvPicPr preferRelativeResize="0"/>
          <p:nvPr/>
        </p:nvPicPr>
        <p:blipFill>
          <a:blip r:embed="rId2">
            <a:alphaModFix/>
          </a:blip>
          <a:stretch>
            <a:fillRect/>
          </a:stretch>
        </p:blipFill>
        <p:spPr>
          <a:xfrm>
            <a:off x="8532917" y="2557464"/>
            <a:ext cx="3590925" cy="3133724"/>
          </a:xfrm>
          <a:prstGeom prst="rect">
            <a:avLst/>
          </a:prstGeom>
          <a:noFill/>
          <a:ln>
            <a:noFill/>
          </a:ln>
        </p:spPr>
      </p:pic>
      <p:sp>
        <p:nvSpPr>
          <p:cNvPr id="8" name="Content Placeholder 2">
            <a:extLst>
              <a:ext uri="{FF2B5EF4-FFF2-40B4-BE49-F238E27FC236}">
                <a16:creationId xmlns:a16="http://schemas.microsoft.com/office/drawing/2014/main" id="{D372732B-1AB9-6C2A-0B10-955757FE496B}"/>
              </a:ext>
            </a:extLst>
          </p:cNvPr>
          <p:cNvSpPr txBox="1">
            <a:spLocks/>
          </p:cNvSpPr>
          <p:nvPr/>
        </p:nvSpPr>
        <p:spPr>
          <a:xfrm>
            <a:off x="204788" y="2879405"/>
            <a:ext cx="8479046" cy="3764281"/>
          </a:xfrm>
          <a:prstGeom prst="rect">
            <a:avLst/>
          </a:prstGeom>
        </p:spPr>
        <p:txBody>
          <a:bodyPr vert="horz" lIns="91440" tIns="45720" rIns="91440" bIns="45720" rtlCol="0">
            <a:normAutofit lnSpcReduction="10000"/>
          </a:bodyPr>
          <a:lstStyle>
            <a:lvl1pPr marL="344488" indent="-344488" algn="l" defTabSz="914400" rtl="0" eaLnBrk="1" latinLnBrk="0" hangingPunct="1">
              <a:lnSpc>
                <a:spcPct val="90000"/>
              </a:lnSpc>
              <a:spcBef>
                <a:spcPts val="1000"/>
              </a:spcBef>
              <a:buFontTx/>
              <a:buBlip>
                <a:blip r:embed="rId3"/>
              </a:buBlip>
              <a:defRPr sz="2800" kern="1200">
                <a:solidFill>
                  <a:srgbClr val="2A578C"/>
                </a:solidFill>
                <a:latin typeface="Arial" panose="020B0604020202020204" pitchFamily="34" charset="0"/>
                <a:ea typeface="+mn-ea"/>
                <a:cs typeface="Arial" panose="020B0604020202020204" pitchFamily="34" charset="0"/>
              </a:defRPr>
            </a:lvl1pPr>
            <a:lvl2pPr marL="569913" indent="-228600" algn="l" defTabSz="914400" rtl="0" eaLnBrk="1" latinLnBrk="0" hangingPunct="1">
              <a:lnSpc>
                <a:spcPct val="90000"/>
              </a:lnSpc>
              <a:spcBef>
                <a:spcPts val="500"/>
              </a:spcBef>
              <a:buClr>
                <a:srgbClr val="D54334"/>
              </a:buClr>
              <a:buSzPct val="90000"/>
              <a:buFont typeface="Wingdings" panose="05000000000000000000" pitchFamily="2" charset="2"/>
              <a:buChar char="Ø"/>
              <a:defRPr sz="2400" kern="1200">
                <a:solidFill>
                  <a:srgbClr val="2A578C"/>
                </a:solidFill>
                <a:latin typeface="Arial" panose="020B0604020202020204" pitchFamily="34" charset="0"/>
                <a:ea typeface="+mn-ea"/>
                <a:cs typeface="Arial" panose="020B0604020202020204" pitchFamily="34" charset="0"/>
              </a:defRPr>
            </a:lvl2pPr>
            <a:lvl3pPr marL="974725" indent="-228600" algn="l" defTabSz="914400" rtl="0" eaLnBrk="1" latinLnBrk="0" hangingPunct="1">
              <a:lnSpc>
                <a:spcPct val="90000"/>
              </a:lnSpc>
              <a:spcBef>
                <a:spcPts val="500"/>
              </a:spcBef>
              <a:buClr>
                <a:srgbClr val="D54334"/>
              </a:buClr>
              <a:buSzPct val="110000"/>
              <a:buFont typeface="Arial" panose="020B0604020202020204" pitchFamily="34" charset="0"/>
              <a:buChar char="•"/>
              <a:defRPr sz="2000" kern="1200">
                <a:solidFill>
                  <a:srgbClr val="2A578C"/>
                </a:solidFill>
                <a:latin typeface="Arial" panose="020B0604020202020204" pitchFamily="34" charset="0"/>
                <a:ea typeface="+mn-ea"/>
                <a:cs typeface="Arial" panose="020B0604020202020204" pitchFamily="34" charset="0"/>
              </a:defRPr>
            </a:lvl3pPr>
            <a:lvl4pPr marL="1431925" indent="-228600" algn="l" defTabSz="914400" rtl="0" eaLnBrk="1" latinLnBrk="0" hangingPunct="1">
              <a:lnSpc>
                <a:spcPct val="90000"/>
              </a:lnSpc>
              <a:spcBef>
                <a:spcPts val="500"/>
              </a:spcBef>
              <a:buClr>
                <a:srgbClr val="D54334"/>
              </a:buClr>
              <a:buSzPct val="95000"/>
              <a:buFont typeface="Courier New" panose="02070309020205020404" pitchFamily="49" charset="0"/>
              <a:buChar char="o"/>
              <a:tabLst>
                <a:tab pos="1371600" algn="l"/>
              </a:tabLst>
              <a:defRPr sz="1800" kern="1200">
                <a:solidFill>
                  <a:srgbClr val="2A578C"/>
                </a:solidFill>
                <a:latin typeface="Arial" panose="020B0604020202020204" pitchFamily="34" charset="0"/>
                <a:ea typeface="+mn-ea"/>
                <a:cs typeface="Arial" panose="020B0604020202020204" pitchFamily="34" charset="0"/>
              </a:defRPr>
            </a:lvl4pPr>
            <a:lvl5pPr marL="1889125" indent="-228600" algn="l" defTabSz="914400" rtl="0" eaLnBrk="1" latinLnBrk="0" hangingPunct="1">
              <a:lnSpc>
                <a:spcPct val="90000"/>
              </a:lnSpc>
              <a:spcBef>
                <a:spcPts val="500"/>
              </a:spcBef>
              <a:buClr>
                <a:srgbClr val="D54334"/>
              </a:buClr>
              <a:buFont typeface="Arial" panose="020B0604020202020204" pitchFamily="34" charset="0"/>
              <a:buChar char="•"/>
              <a:defRPr sz="1800" kern="1200">
                <a:solidFill>
                  <a:srgbClr val="2A578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1600"/>
              </a:spcBef>
              <a:buSzPct val="100000"/>
            </a:pPr>
            <a:r>
              <a:rPr lang="en-US" sz="2300" dirty="0"/>
              <a:t>Create an </a:t>
            </a:r>
            <a:r>
              <a:rPr lang="en-US" sz="2300" b="1" dirty="0"/>
              <a:t>introduction </a:t>
            </a:r>
            <a:r>
              <a:rPr lang="en-US" sz="2300" dirty="0"/>
              <a:t>to your lesson. What would be a good way to entice students to provide their prior knowledge on the topic?</a:t>
            </a:r>
          </a:p>
          <a:p>
            <a:pPr marL="342900" indent="-342900">
              <a:lnSpc>
                <a:spcPct val="100000"/>
              </a:lnSpc>
              <a:spcBef>
                <a:spcPts val="1600"/>
              </a:spcBef>
              <a:buSzPct val="100000"/>
            </a:pPr>
            <a:r>
              <a:rPr lang="en-US" sz="2300" dirty="0"/>
              <a:t>Design a </a:t>
            </a:r>
            <a:r>
              <a:rPr lang="en-US" sz="2300" b="1" dirty="0"/>
              <a:t>main lesson </a:t>
            </a:r>
            <a:r>
              <a:rPr lang="en-US" sz="2300" dirty="0"/>
              <a:t>whereby students will work in groups    to discuss, debate, analyze and evaluate information from sources related to the 2024 elections. How will they provide their </a:t>
            </a:r>
            <a:r>
              <a:rPr lang="en-US" sz="2300" b="1" dirty="0"/>
              <a:t>evaluation? </a:t>
            </a:r>
            <a:r>
              <a:rPr lang="en-US" sz="2300" dirty="0"/>
              <a:t> Explain what materials you are likely to     use during the lesson.</a:t>
            </a:r>
          </a:p>
          <a:p>
            <a:pPr marL="342900" indent="-342900">
              <a:lnSpc>
                <a:spcPct val="100000"/>
              </a:lnSpc>
              <a:spcBef>
                <a:spcPts val="1600"/>
              </a:spcBef>
              <a:buSzPct val="100000"/>
            </a:pPr>
            <a:r>
              <a:rPr lang="en-US" sz="2300" dirty="0"/>
              <a:t>Be prepared to discuss your ideas for a lesson with the seminar participants. Choose a spokesman if necessary.  </a:t>
            </a:r>
          </a:p>
        </p:txBody>
      </p:sp>
    </p:spTree>
    <p:extLst>
      <p:ext uri="{BB962C8B-B14F-4D97-AF65-F5344CB8AC3E}">
        <p14:creationId xmlns:p14="http://schemas.microsoft.com/office/powerpoint/2010/main" val="19752411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344B2-35E2-F280-9009-DCEE747EFD90}"/>
              </a:ext>
            </a:extLst>
          </p:cNvPr>
          <p:cNvSpPr>
            <a:spLocks noGrp="1"/>
          </p:cNvSpPr>
          <p:nvPr>
            <p:ph type="title"/>
          </p:nvPr>
        </p:nvSpPr>
        <p:spPr/>
        <p:txBody>
          <a:bodyPr/>
          <a:lstStyle/>
          <a:p>
            <a:pPr algn="ctr"/>
            <a:r>
              <a:rPr lang="en-US" dirty="0"/>
              <a:t>Next Steps</a:t>
            </a:r>
          </a:p>
        </p:txBody>
      </p:sp>
      <p:sp>
        <p:nvSpPr>
          <p:cNvPr id="3" name="Content Placeholder 2">
            <a:extLst>
              <a:ext uri="{FF2B5EF4-FFF2-40B4-BE49-F238E27FC236}">
                <a16:creationId xmlns:a16="http://schemas.microsoft.com/office/drawing/2014/main" id="{743C9BC0-E2FF-DAF8-F130-F91A72206FEF}"/>
              </a:ext>
            </a:extLst>
          </p:cNvPr>
          <p:cNvSpPr>
            <a:spLocks noGrp="1"/>
          </p:cNvSpPr>
          <p:nvPr>
            <p:ph idx="1"/>
          </p:nvPr>
        </p:nvSpPr>
        <p:spPr>
          <a:xfrm>
            <a:off x="458638" y="1682749"/>
            <a:ext cx="11274723" cy="4479925"/>
          </a:xfrm>
        </p:spPr>
        <p:txBody>
          <a:bodyPr>
            <a:normAutofit fontScale="85000" lnSpcReduction="20000"/>
          </a:bodyPr>
          <a:lstStyle/>
          <a:p>
            <a:pPr>
              <a:lnSpc>
                <a:spcPct val="120000"/>
              </a:lnSpc>
            </a:pPr>
            <a:r>
              <a:rPr lang="en-US" dirty="0"/>
              <a:t>Present the result of the discussion in the breakout room – your  group’s Lesson Plan – to everyone.</a:t>
            </a:r>
          </a:p>
          <a:p>
            <a:pPr>
              <a:lnSpc>
                <a:spcPct val="150000"/>
              </a:lnSpc>
            </a:pPr>
            <a:r>
              <a:rPr lang="en-US" dirty="0"/>
              <a:t>Qualifying for 1</a:t>
            </a:r>
            <a:r>
              <a:rPr lang="en-US" baseline="30000" dirty="0"/>
              <a:t>st</a:t>
            </a:r>
            <a:r>
              <a:rPr lang="en-US" dirty="0"/>
              <a:t> Stipend:</a:t>
            </a:r>
          </a:p>
          <a:p>
            <a:pPr lvl="1">
              <a:lnSpc>
                <a:spcPct val="110000"/>
              </a:lnSpc>
            </a:pPr>
            <a:r>
              <a:rPr lang="en-US" dirty="0"/>
              <a:t>Participate actively in today’s session</a:t>
            </a:r>
          </a:p>
          <a:p>
            <a:pPr lvl="1">
              <a:lnSpc>
                <a:spcPct val="110000"/>
              </a:lnSpc>
            </a:pPr>
            <a:r>
              <a:rPr lang="en-US" dirty="0"/>
              <a:t>Provide your mailing address in response to follow-up email sent by Dr. Krasner </a:t>
            </a:r>
          </a:p>
          <a:p>
            <a:pPr>
              <a:lnSpc>
                <a:spcPct val="150000"/>
              </a:lnSpc>
            </a:pPr>
            <a:r>
              <a:rPr lang="en-US" dirty="0"/>
              <a:t>Qualifying for 2</a:t>
            </a:r>
            <a:r>
              <a:rPr lang="en-US" baseline="30000" dirty="0"/>
              <a:t>nd</a:t>
            </a:r>
            <a:r>
              <a:rPr lang="en-US" dirty="0"/>
              <a:t> Stipend:</a:t>
            </a:r>
          </a:p>
          <a:p>
            <a:pPr lvl="1">
              <a:spcBef>
                <a:spcPts val="1200"/>
              </a:spcBef>
            </a:pPr>
            <a:r>
              <a:rPr lang="en-US" dirty="0"/>
              <a:t>Write the lesson in more detail</a:t>
            </a:r>
          </a:p>
          <a:p>
            <a:pPr lvl="1">
              <a:spcBef>
                <a:spcPts val="1200"/>
              </a:spcBef>
            </a:pPr>
            <a:r>
              <a:rPr lang="en-US" dirty="0"/>
              <a:t>Teach it to a class</a:t>
            </a:r>
          </a:p>
          <a:p>
            <a:pPr lvl="1">
              <a:spcBef>
                <a:spcPts val="1200"/>
              </a:spcBef>
            </a:pPr>
            <a:r>
              <a:rPr lang="en-US" dirty="0"/>
              <a:t>Submit an evaluation </a:t>
            </a:r>
          </a:p>
          <a:p>
            <a:pPr lvl="2"/>
            <a:r>
              <a:rPr lang="en-US" sz="2100" dirty="0"/>
              <a:t>In writing </a:t>
            </a:r>
            <a:r>
              <a:rPr lang="en-US" sz="2100" spc="-50" dirty="0"/>
              <a:t>(to </a:t>
            </a:r>
            <a:r>
              <a:rPr lang="en-US" sz="2100" spc="-50" dirty="0">
                <a:hlinkClick r:id="rId2"/>
              </a:rPr>
              <a:t>makrasner@gmail.com</a:t>
            </a:r>
            <a:r>
              <a:rPr lang="en-US" sz="2100" spc="-50" dirty="0"/>
              <a:t>, </a:t>
            </a:r>
            <a:r>
              <a:rPr lang="nl-NL" sz="2100" spc="-50" dirty="0">
                <a:hlinkClick r:id="rId3"/>
              </a:rPr>
              <a:t>jack.zevin@gmail.com</a:t>
            </a:r>
            <a:r>
              <a:rPr lang="en-US" sz="2100" spc="-50" dirty="0"/>
              <a:t>, and </a:t>
            </a:r>
            <a:r>
              <a:rPr lang="en-US" sz="2100" spc="-50" dirty="0">
                <a:hlinkClick r:id="rId4"/>
              </a:rPr>
              <a:t>fortissimorecords@hotmail.com</a:t>
            </a:r>
            <a:r>
              <a:rPr lang="en-US" sz="2100" spc="-50" dirty="0"/>
              <a:t>)</a:t>
            </a:r>
          </a:p>
          <a:p>
            <a:pPr lvl="2">
              <a:spcBef>
                <a:spcPts val="1200"/>
              </a:spcBef>
            </a:pPr>
            <a:r>
              <a:rPr lang="en-US" sz="2100" dirty="0"/>
              <a:t>Or, in a Zoom meeting with any of the above</a:t>
            </a:r>
          </a:p>
          <a:p>
            <a:pPr marL="0" indent="0">
              <a:buNone/>
            </a:pPr>
            <a:endParaRPr lang="en-US" dirty="0"/>
          </a:p>
          <a:p>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38129093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7A65E-859E-3BEF-ED47-E6D4FC48E78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D04F0EA7-8A39-7BCC-D602-08F95157A623}"/>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DF20976A-58E3-45AF-46E2-C764B43435D7}"/>
              </a:ext>
            </a:extLst>
          </p:cNvPr>
          <p:cNvPicPr>
            <a:picLocks noChangeAspect="1"/>
          </p:cNvPicPr>
          <p:nvPr/>
        </p:nvPicPr>
        <p:blipFill>
          <a:blip r:embed="rId2"/>
          <a:stretch>
            <a:fillRect/>
          </a:stretch>
        </p:blipFill>
        <p:spPr>
          <a:xfrm>
            <a:off x="4732" y="0"/>
            <a:ext cx="12182535" cy="6858000"/>
          </a:xfrm>
          <a:prstGeom prst="rect">
            <a:avLst/>
          </a:prstGeom>
        </p:spPr>
      </p:pic>
      <p:sp>
        <p:nvSpPr>
          <p:cNvPr id="5" name="TextBox 4">
            <a:extLst>
              <a:ext uri="{FF2B5EF4-FFF2-40B4-BE49-F238E27FC236}">
                <a16:creationId xmlns:a16="http://schemas.microsoft.com/office/drawing/2014/main" id="{E5C38ECB-EC4C-24DC-DF5C-7C65B2578B19}"/>
              </a:ext>
            </a:extLst>
          </p:cNvPr>
          <p:cNvSpPr txBox="1"/>
          <p:nvPr/>
        </p:nvSpPr>
        <p:spPr>
          <a:xfrm>
            <a:off x="0" y="5905500"/>
            <a:ext cx="12192000" cy="769441"/>
          </a:xfrm>
          <a:prstGeom prst="rect">
            <a:avLst/>
          </a:prstGeom>
          <a:noFill/>
        </p:spPr>
        <p:txBody>
          <a:bodyPr wrap="square" rtlCol="0">
            <a:spAutoFit/>
          </a:bodyPr>
          <a:lstStyle/>
          <a:p>
            <a:pPr algn="ctr"/>
            <a:r>
              <a:rPr lang="en-US" sz="4400" dirty="0">
                <a:solidFill>
                  <a:schemeClr val="bg1"/>
                </a:solidFill>
              </a:rPr>
              <a:t>TaftInstitute.org</a:t>
            </a:r>
          </a:p>
        </p:txBody>
      </p:sp>
    </p:spTree>
    <p:extLst>
      <p:ext uri="{BB962C8B-B14F-4D97-AF65-F5344CB8AC3E}">
        <p14:creationId xmlns:p14="http://schemas.microsoft.com/office/powerpoint/2010/main" val="3899749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B1BF1-922B-9E40-F6A2-625E7A3B0624}"/>
              </a:ext>
            </a:extLst>
          </p:cNvPr>
          <p:cNvSpPr>
            <a:spLocks noGrp="1"/>
          </p:cNvSpPr>
          <p:nvPr>
            <p:ph type="title"/>
          </p:nvPr>
        </p:nvSpPr>
        <p:spPr/>
        <p:txBody>
          <a:bodyPr>
            <a:normAutofit/>
          </a:bodyPr>
          <a:lstStyle/>
          <a:p>
            <a:pPr algn="ctr"/>
            <a:r>
              <a:rPr lang="en-US" sz="4800" dirty="0"/>
              <a:t>First Hour</a:t>
            </a:r>
          </a:p>
        </p:txBody>
      </p:sp>
      <p:sp>
        <p:nvSpPr>
          <p:cNvPr id="3" name="Content Placeholder 2">
            <a:extLst>
              <a:ext uri="{FF2B5EF4-FFF2-40B4-BE49-F238E27FC236}">
                <a16:creationId xmlns:a16="http://schemas.microsoft.com/office/drawing/2014/main" id="{E9C15D6C-8F32-A56F-3236-9D5560EFE4A3}"/>
              </a:ext>
            </a:extLst>
          </p:cNvPr>
          <p:cNvSpPr>
            <a:spLocks noGrp="1"/>
          </p:cNvSpPr>
          <p:nvPr>
            <p:ph idx="1"/>
          </p:nvPr>
        </p:nvSpPr>
        <p:spPr/>
        <p:txBody>
          <a:bodyPr/>
          <a:lstStyle/>
          <a:p>
            <a:pPr>
              <a:lnSpc>
                <a:spcPct val="150000"/>
              </a:lnSpc>
            </a:pPr>
            <a:r>
              <a:rPr lang="en-US" dirty="0"/>
              <a:t>Main focus</a:t>
            </a:r>
          </a:p>
          <a:p>
            <a:pPr>
              <a:lnSpc>
                <a:spcPct val="150000"/>
              </a:lnSpc>
            </a:pPr>
            <a:r>
              <a:rPr lang="en-US" dirty="0"/>
              <a:t>How to teach the essential and controversial question:</a:t>
            </a:r>
          </a:p>
          <a:p>
            <a:pPr marL="0" indent="0">
              <a:lnSpc>
                <a:spcPct val="100000"/>
              </a:lnSpc>
              <a:buNone/>
            </a:pPr>
            <a:r>
              <a:rPr lang="en-US" b="1" dirty="0"/>
              <a:t>    “</a:t>
            </a:r>
            <a:r>
              <a:rPr lang="en-US" b="1" i="1" dirty="0"/>
              <a:t>Is Democracy On The Ballot</a:t>
            </a:r>
            <a:r>
              <a:rPr lang="en-US" i="1" dirty="0"/>
              <a:t>?”</a:t>
            </a:r>
          </a:p>
          <a:p>
            <a:pPr>
              <a:lnSpc>
                <a:spcPct val="150000"/>
              </a:lnSpc>
            </a:pPr>
            <a:r>
              <a:rPr lang="en-US" dirty="0"/>
              <a:t>Do it in a way that is balanced that uses logic and facts</a:t>
            </a:r>
          </a:p>
          <a:p>
            <a:pPr>
              <a:lnSpc>
                <a:spcPct val="150000"/>
              </a:lnSpc>
            </a:pPr>
            <a:r>
              <a:rPr lang="en-US" dirty="0"/>
              <a:t>Applying the work of two political science professors from Harvard</a:t>
            </a:r>
          </a:p>
          <a:p>
            <a:endParaRPr lang="en-US" dirty="0"/>
          </a:p>
        </p:txBody>
      </p:sp>
    </p:spTree>
    <p:extLst>
      <p:ext uri="{BB962C8B-B14F-4D97-AF65-F5344CB8AC3E}">
        <p14:creationId xmlns:p14="http://schemas.microsoft.com/office/powerpoint/2010/main" val="3744860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EA1AE-5C7F-D0E8-DE6E-3BB2C2F55B77}"/>
              </a:ext>
            </a:extLst>
          </p:cNvPr>
          <p:cNvSpPr>
            <a:spLocks noGrp="1"/>
          </p:cNvSpPr>
          <p:nvPr>
            <p:ph type="title"/>
          </p:nvPr>
        </p:nvSpPr>
        <p:spPr>
          <a:xfrm>
            <a:off x="414067" y="1"/>
            <a:ext cx="11335109" cy="1378268"/>
          </a:xfrm>
        </p:spPr>
        <p:txBody>
          <a:bodyPr>
            <a:normAutofit/>
          </a:bodyPr>
          <a:lstStyle/>
          <a:p>
            <a:pPr algn="ctr"/>
            <a:r>
              <a:rPr lang="en-US" dirty="0"/>
              <a:t>Taft Institute Website Resources: </a:t>
            </a:r>
            <a:br>
              <a:rPr lang="en-US" dirty="0"/>
            </a:br>
            <a:r>
              <a:rPr lang="en-US" dirty="0"/>
              <a:t>Election Simulation Manuals    </a:t>
            </a:r>
          </a:p>
        </p:txBody>
      </p:sp>
      <p:sp>
        <p:nvSpPr>
          <p:cNvPr id="5" name="Content Placeholder 4">
            <a:extLst>
              <a:ext uri="{FF2B5EF4-FFF2-40B4-BE49-F238E27FC236}">
                <a16:creationId xmlns:a16="http://schemas.microsoft.com/office/drawing/2014/main" id="{AF83BEE8-416F-BF6E-3A38-9CB4A0D79B03}"/>
              </a:ext>
            </a:extLst>
          </p:cNvPr>
          <p:cNvSpPr>
            <a:spLocks noGrp="1"/>
          </p:cNvSpPr>
          <p:nvPr>
            <p:ph idx="1"/>
          </p:nvPr>
        </p:nvSpPr>
        <p:spPr>
          <a:xfrm>
            <a:off x="474453" y="1641986"/>
            <a:ext cx="11274723" cy="4758813"/>
          </a:xfrm>
        </p:spPr>
        <p:txBody>
          <a:bodyPr>
            <a:normAutofit/>
          </a:bodyPr>
          <a:lstStyle/>
          <a:p>
            <a:pPr>
              <a:lnSpc>
                <a:spcPct val="150000"/>
              </a:lnSpc>
            </a:pPr>
            <a:r>
              <a:rPr lang="en-US" dirty="0"/>
              <a:t>Uniquely rigorous, comprehensive, realistic, and fun</a:t>
            </a:r>
          </a:p>
          <a:p>
            <a:pPr>
              <a:lnSpc>
                <a:spcPct val="150000"/>
              </a:lnSpc>
            </a:pPr>
            <a:r>
              <a:rPr lang="en-US" dirty="0"/>
              <a:t>Posted each year on the Taft Institute website</a:t>
            </a:r>
          </a:p>
          <a:p>
            <a:pPr>
              <a:lnSpc>
                <a:spcPct val="150000"/>
              </a:lnSpc>
            </a:pPr>
            <a:r>
              <a:rPr lang="en-US" dirty="0"/>
              <a:t>Single Classroom or Whole School Versions:</a:t>
            </a:r>
          </a:p>
          <a:p>
            <a:pPr lvl="1">
              <a:lnSpc>
                <a:spcPct val="150000"/>
              </a:lnSpc>
            </a:pPr>
            <a:r>
              <a:rPr lang="en-US" dirty="0"/>
              <a:t>Presidential Election (2020)</a:t>
            </a:r>
          </a:p>
          <a:p>
            <a:pPr lvl="1">
              <a:lnSpc>
                <a:spcPct val="150000"/>
              </a:lnSpc>
            </a:pPr>
            <a:r>
              <a:rPr lang="en-US" dirty="0"/>
              <a:t>New York City Elections (2021)</a:t>
            </a:r>
          </a:p>
          <a:p>
            <a:pPr lvl="1">
              <a:lnSpc>
                <a:spcPct val="150000"/>
              </a:lnSpc>
            </a:pPr>
            <a:r>
              <a:rPr lang="en-US" dirty="0"/>
              <a:t>NY State Elections plus Congressional Midterms (2022)</a:t>
            </a:r>
          </a:p>
          <a:p>
            <a:pPr lvl="1">
              <a:lnSpc>
                <a:spcPct val="150000"/>
              </a:lnSpc>
            </a:pPr>
            <a:r>
              <a:rPr lang="en-US" dirty="0"/>
              <a:t>Presidential Nominations (2023)</a:t>
            </a:r>
          </a:p>
          <a:p>
            <a:pPr marL="0" indent="0">
              <a:buNone/>
            </a:pPr>
            <a:endParaRPr lang="en-US" dirty="0"/>
          </a:p>
        </p:txBody>
      </p:sp>
    </p:spTree>
    <p:extLst>
      <p:ext uri="{BB962C8B-B14F-4D97-AF65-F5344CB8AC3E}">
        <p14:creationId xmlns:p14="http://schemas.microsoft.com/office/powerpoint/2010/main" val="1627938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0FDC9-C9B1-E302-3249-2A68276365F1}"/>
              </a:ext>
            </a:extLst>
          </p:cNvPr>
          <p:cNvSpPr>
            <a:spLocks noGrp="1"/>
          </p:cNvSpPr>
          <p:nvPr>
            <p:ph type="title"/>
          </p:nvPr>
        </p:nvSpPr>
        <p:spPr>
          <a:xfrm>
            <a:off x="294968" y="0"/>
            <a:ext cx="11739716" cy="1248697"/>
          </a:xfrm>
        </p:spPr>
        <p:txBody>
          <a:bodyPr>
            <a:normAutofit fontScale="90000"/>
          </a:bodyPr>
          <a:lstStyle/>
          <a:p>
            <a:pPr algn="ctr"/>
            <a:r>
              <a:rPr lang="en-US" sz="4900" dirty="0"/>
              <a:t>Taft Institute Website Resources:</a:t>
            </a:r>
            <a:r>
              <a:rPr lang="en-US" sz="4900" spc="-150" dirty="0"/>
              <a:t>  </a:t>
            </a:r>
            <a:br>
              <a:rPr lang="en-US" sz="4900" spc="-150" dirty="0"/>
            </a:br>
            <a:r>
              <a:rPr lang="en-US" sz="4900" spc="-150" dirty="0"/>
              <a:t>Media, Electoral College, General Ideas</a:t>
            </a:r>
            <a:r>
              <a:rPr lang="en-US" spc="-150" dirty="0"/>
              <a:t> </a:t>
            </a:r>
          </a:p>
        </p:txBody>
      </p:sp>
      <p:sp>
        <p:nvSpPr>
          <p:cNvPr id="3" name="Content Placeholder 2">
            <a:extLst>
              <a:ext uri="{FF2B5EF4-FFF2-40B4-BE49-F238E27FC236}">
                <a16:creationId xmlns:a16="http://schemas.microsoft.com/office/drawing/2014/main" id="{A6E4721E-AE4E-6C17-8D14-F478870A61D2}"/>
              </a:ext>
            </a:extLst>
          </p:cNvPr>
          <p:cNvSpPr>
            <a:spLocks noGrp="1"/>
          </p:cNvSpPr>
          <p:nvPr>
            <p:ph idx="1"/>
          </p:nvPr>
        </p:nvSpPr>
        <p:spPr>
          <a:xfrm>
            <a:off x="474453" y="1651819"/>
            <a:ext cx="11274723" cy="4525144"/>
          </a:xfrm>
        </p:spPr>
        <p:txBody>
          <a:bodyPr>
            <a:normAutofit/>
          </a:bodyPr>
          <a:lstStyle/>
          <a:p>
            <a:pPr>
              <a:lnSpc>
                <a:spcPct val="150000"/>
              </a:lnSpc>
            </a:pPr>
            <a:r>
              <a:rPr lang="en-US" dirty="0"/>
              <a:t>World’s best short explanation of the </a:t>
            </a:r>
            <a:r>
              <a:rPr lang="en-US" sz="2800" spc="-150" dirty="0"/>
              <a:t>Electoral College</a:t>
            </a:r>
            <a:endParaRPr lang="en-US" dirty="0"/>
          </a:p>
          <a:p>
            <a:pPr>
              <a:lnSpc>
                <a:spcPct val="150000"/>
              </a:lnSpc>
            </a:pPr>
            <a:r>
              <a:rPr lang="en-US" dirty="0"/>
              <a:t>Excellent </a:t>
            </a:r>
            <a:r>
              <a:rPr lang="en-US" sz="2800" i="1" spc="-150" dirty="0"/>
              <a:t>Electoral College</a:t>
            </a:r>
            <a:r>
              <a:rPr lang="en-US" i="1" dirty="0"/>
              <a:t> Lesson </a:t>
            </a:r>
          </a:p>
          <a:p>
            <a:pPr>
              <a:lnSpc>
                <a:spcPct val="150000"/>
              </a:lnSpc>
            </a:pPr>
            <a:r>
              <a:rPr lang="en-US" dirty="0"/>
              <a:t>Excellent </a:t>
            </a:r>
            <a:r>
              <a:rPr lang="en-US" i="1" dirty="0"/>
              <a:t>Media Literacy Lesson</a:t>
            </a:r>
          </a:p>
          <a:p>
            <a:pPr lvl="1">
              <a:lnSpc>
                <a:spcPct val="100000"/>
              </a:lnSpc>
            </a:pPr>
            <a:r>
              <a:rPr lang="en-US" dirty="0"/>
              <a:t>2nd Lesson – pp. 29-31 in the Whole School Manual</a:t>
            </a:r>
          </a:p>
          <a:p>
            <a:pPr>
              <a:lnSpc>
                <a:spcPct val="150000"/>
              </a:lnSpc>
            </a:pPr>
            <a:r>
              <a:rPr lang="en-US" dirty="0"/>
              <a:t>Pluralist Theory and Elite Theory</a:t>
            </a:r>
          </a:p>
          <a:p>
            <a:pPr lvl="1">
              <a:lnSpc>
                <a:spcPct val="150000"/>
              </a:lnSpc>
            </a:pPr>
            <a:r>
              <a:rPr lang="en-US" dirty="0"/>
              <a:t>PowerPoint Presentation of 2023 Teachers Seminar </a:t>
            </a:r>
          </a:p>
        </p:txBody>
      </p:sp>
    </p:spTree>
    <p:extLst>
      <p:ext uri="{BB962C8B-B14F-4D97-AF65-F5344CB8AC3E}">
        <p14:creationId xmlns:p14="http://schemas.microsoft.com/office/powerpoint/2010/main" val="2858518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47189-D513-AFE3-9B56-36A2E02F0498}"/>
              </a:ext>
            </a:extLst>
          </p:cNvPr>
          <p:cNvSpPr>
            <a:spLocks noGrp="1"/>
          </p:cNvSpPr>
          <p:nvPr>
            <p:ph type="title"/>
          </p:nvPr>
        </p:nvSpPr>
        <p:spPr/>
        <p:txBody>
          <a:bodyPr>
            <a:normAutofit/>
          </a:bodyPr>
          <a:lstStyle/>
          <a:p>
            <a:pPr algn="ctr"/>
            <a:r>
              <a:rPr lang="en-US" dirty="0"/>
              <a:t>Simulation Presentations</a:t>
            </a:r>
          </a:p>
        </p:txBody>
      </p:sp>
      <p:sp>
        <p:nvSpPr>
          <p:cNvPr id="3" name="Content Placeholder 2">
            <a:extLst>
              <a:ext uri="{FF2B5EF4-FFF2-40B4-BE49-F238E27FC236}">
                <a16:creationId xmlns:a16="http://schemas.microsoft.com/office/drawing/2014/main" id="{1A48F96E-CA9F-713C-395E-0954A56A04BA}"/>
              </a:ext>
            </a:extLst>
          </p:cNvPr>
          <p:cNvSpPr>
            <a:spLocks noGrp="1"/>
          </p:cNvSpPr>
          <p:nvPr>
            <p:ph idx="1"/>
          </p:nvPr>
        </p:nvSpPr>
        <p:spPr/>
        <p:txBody>
          <a:bodyPr/>
          <a:lstStyle/>
          <a:p>
            <a:pPr>
              <a:lnSpc>
                <a:spcPct val="150000"/>
              </a:lnSpc>
            </a:pPr>
            <a:r>
              <a:rPr lang="en-US" dirty="0"/>
              <a:t>Townsend Harris High School Case Study</a:t>
            </a:r>
          </a:p>
          <a:p>
            <a:pPr lvl="1">
              <a:lnSpc>
                <a:spcPct val="150000"/>
              </a:lnSpc>
            </a:pPr>
            <a:r>
              <a:rPr lang="en-US" dirty="0"/>
              <a:t>Charlene Levi – Social Studies Teacher</a:t>
            </a:r>
          </a:p>
          <a:p>
            <a:pPr lvl="1">
              <a:lnSpc>
                <a:spcPct val="150000"/>
              </a:lnSpc>
            </a:pPr>
            <a:r>
              <a:rPr lang="en-US" dirty="0"/>
              <a:t>Josh </a:t>
            </a:r>
            <a:r>
              <a:rPr lang="en-US" dirty="0" err="1"/>
              <a:t>Krinsky</a:t>
            </a:r>
            <a:r>
              <a:rPr lang="en-US" dirty="0"/>
              <a:t> – Social Studies Teacher</a:t>
            </a:r>
          </a:p>
          <a:p>
            <a:endParaRPr lang="en-US" dirty="0"/>
          </a:p>
        </p:txBody>
      </p:sp>
    </p:spTree>
    <p:extLst>
      <p:ext uri="{BB962C8B-B14F-4D97-AF65-F5344CB8AC3E}">
        <p14:creationId xmlns:p14="http://schemas.microsoft.com/office/powerpoint/2010/main" val="2070878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FE45B-9CF7-7838-5DC3-C2DA74F169D7}"/>
              </a:ext>
            </a:extLst>
          </p:cNvPr>
          <p:cNvSpPr>
            <a:spLocks noGrp="1"/>
          </p:cNvSpPr>
          <p:nvPr>
            <p:ph type="title"/>
          </p:nvPr>
        </p:nvSpPr>
        <p:spPr/>
        <p:txBody>
          <a:bodyPr>
            <a:normAutofit/>
          </a:bodyPr>
          <a:lstStyle/>
          <a:p>
            <a:pPr algn="ctr"/>
            <a:r>
              <a:rPr lang="en-US" dirty="0"/>
              <a:t>State of The Election – Presidency</a:t>
            </a:r>
          </a:p>
        </p:txBody>
      </p:sp>
      <p:sp>
        <p:nvSpPr>
          <p:cNvPr id="3" name="Content Placeholder 2">
            <a:extLst>
              <a:ext uri="{FF2B5EF4-FFF2-40B4-BE49-F238E27FC236}">
                <a16:creationId xmlns:a16="http://schemas.microsoft.com/office/drawing/2014/main" id="{7E968BA6-DEDB-73F5-ED0D-3F6A17AF3D52}"/>
              </a:ext>
            </a:extLst>
          </p:cNvPr>
          <p:cNvSpPr>
            <a:spLocks noGrp="1"/>
          </p:cNvSpPr>
          <p:nvPr>
            <p:ph idx="1"/>
          </p:nvPr>
        </p:nvSpPr>
        <p:spPr>
          <a:xfrm>
            <a:off x="474453" y="1557798"/>
            <a:ext cx="11274723" cy="4876799"/>
          </a:xfrm>
        </p:spPr>
        <p:txBody>
          <a:bodyPr>
            <a:normAutofit fontScale="55000" lnSpcReduction="20000"/>
          </a:bodyPr>
          <a:lstStyle/>
          <a:p>
            <a:pPr>
              <a:lnSpc>
                <a:spcPct val="150000"/>
              </a:lnSpc>
            </a:pPr>
            <a:r>
              <a:rPr lang="en-US" sz="4400" dirty="0"/>
              <a:t>Analysis and Prediction Resources</a:t>
            </a:r>
          </a:p>
          <a:p>
            <a:pPr marL="0" indent="0">
              <a:buNone/>
            </a:pPr>
            <a:endParaRPr lang="en-US" sz="300" dirty="0"/>
          </a:p>
          <a:p>
            <a:pPr lvl="1">
              <a:lnSpc>
                <a:spcPct val="120000"/>
              </a:lnSpc>
              <a:spcBef>
                <a:spcPts val="0"/>
              </a:spcBef>
              <a:spcAft>
                <a:spcPts val="1200"/>
              </a:spcAft>
            </a:pPr>
            <a:r>
              <a:rPr lang="en-US" sz="2900" dirty="0" err="1"/>
              <a:t>RealclearPolitics</a:t>
            </a:r>
            <a:endParaRPr lang="en-US" sz="2900" dirty="0"/>
          </a:p>
          <a:p>
            <a:pPr lvl="1">
              <a:spcBef>
                <a:spcPts val="0"/>
              </a:spcBef>
              <a:spcAft>
                <a:spcPts val="1200"/>
              </a:spcAft>
            </a:pPr>
            <a:r>
              <a:rPr lang="en-US" sz="2900" dirty="0"/>
              <a:t>FiveThirtyEight</a:t>
            </a:r>
          </a:p>
          <a:p>
            <a:pPr lvl="1">
              <a:spcBef>
                <a:spcPts val="0"/>
              </a:spcBef>
              <a:spcAft>
                <a:spcPts val="1200"/>
              </a:spcAft>
            </a:pPr>
            <a:r>
              <a:rPr lang="en-US" sz="2900" dirty="0"/>
              <a:t>Sabato’s Crystal Ball</a:t>
            </a:r>
          </a:p>
          <a:p>
            <a:pPr lvl="1">
              <a:spcBef>
                <a:spcPts val="0"/>
              </a:spcBef>
              <a:spcAft>
                <a:spcPts val="1200"/>
              </a:spcAft>
            </a:pPr>
            <a:r>
              <a:rPr lang="en-US" sz="2900" dirty="0"/>
              <a:t>The Cook Political Report</a:t>
            </a:r>
          </a:p>
          <a:p>
            <a:pPr lvl="1">
              <a:spcBef>
                <a:spcPts val="0"/>
              </a:spcBef>
              <a:spcAft>
                <a:spcPts val="1200"/>
              </a:spcAft>
            </a:pPr>
            <a:r>
              <a:rPr lang="en-US" sz="2900" dirty="0"/>
              <a:t>The Down Ballot Newsletter—polls and ads</a:t>
            </a:r>
          </a:p>
          <a:p>
            <a:pPr lvl="1">
              <a:spcBef>
                <a:spcPts val="0"/>
              </a:spcBef>
              <a:spcAft>
                <a:spcPts val="1200"/>
              </a:spcAft>
            </a:pPr>
            <a:r>
              <a:rPr lang="en-US" sz="2900" dirty="0"/>
              <a:t>The Hill</a:t>
            </a:r>
          </a:p>
          <a:p>
            <a:pPr lvl="1">
              <a:spcBef>
                <a:spcPts val="0"/>
              </a:spcBef>
              <a:spcAft>
                <a:spcPts val="1200"/>
              </a:spcAft>
            </a:pPr>
            <a:r>
              <a:rPr lang="en-US" sz="2900" dirty="0"/>
              <a:t>New York Times – Nate Cohn</a:t>
            </a:r>
          </a:p>
          <a:p>
            <a:pPr lvl="1">
              <a:spcBef>
                <a:spcPts val="0"/>
              </a:spcBef>
              <a:spcAft>
                <a:spcPts val="1200"/>
              </a:spcAft>
            </a:pPr>
            <a:r>
              <a:rPr lang="en-US" sz="2900" dirty="0"/>
              <a:t>Silver Bulletin – Nate Silver</a:t>
            </a:r>
          </a:p>
          <a:p>
            <a:pPr lvl="1">
              <a:spcBef>
                <a:spcPts val="0"/>
              </a:spcBef>
              <a:spcAft>
                <a:spcPts val="1200"/>
              </a:spcAft>
            </a:pPr>
            <a:r>
              <a:rPr lang="en-US" sz="2900" dirty="0"/>
              <a:t>Washington Post</a:t>
            </a:r>
          </a:p>
          <a:p>
            <a:pPr lvl="1">
              <a:spcBef>
                <a:spcPts val="0"/>
              </a:spcBef>
              <a:spcAft>
                <a:spcPts val="1200"/>
              </a:spcAft>
            </a:pPr>
            <a:r>
              <a:rPr lang="en-US" sz="2900" dirty="0"/>
              <a:t>The Focus Group Podcast—Sarah Longwell, former Republican and great analyst</a:t>
            </a:r>
          </a:p>
          <a:p>
            <a:pPr lvl="1">
              <a:spcBef>
                <a:spcPts val="0"/>
              </a:spcBef>
              <a:spcAft>
                <a:spcPts val="1200"/>
              </a:spcAft>
            </a:pPr>
            <a:r>
              <a:rPr lang="en-US" sz="2900" dirty="0"/>
              <a:t>Pod Save America—veterans of the Obama administration shoot the breeze and do good analysis</a:t>
            </a:r>
          </a:p>
          <a:p>
            <a:pPr lvl="1">
              <a:spcBef>
                <a:spcPts val="0"/>
              </a:spcBef>
              <a:spcAft>
                <a:spcPts val="1200"/>
              </a:spcAft>
            </a:pPr>
            <a:r>
              <a:rPr lang="en-US" sz="2900" dirty="0"/>
              <a:t>Allan Lichtman—historian with a thirteen keys system of predicting presidential elections successful</a:t>
            </a:r>
            <a:endParaRPr lang="en-US" sz="2000" dirty="0"/>
          </a:p>
          <a:p>
            <a:pPr marL="341313" lvl="1" indent="0">
              <a:buNone/>
            </a:pPr>
            <a:endParaRPr lang="en-US" sz="2000" dirty="0"/>
          </a:p>
          <a:p>
            <a:pPr lvl="1"/>
            <a:endParaRPr lang="en-US" sz="2000" dirty="0"/>
          </a:p>
          <a:p>
            <a:pPr lvl="1"/>
            <a:endParaRPr lang="en-US" dirty="0"/>
          </a:p>
          <a:p>
            <a:pPr lvl="1"/>
            <a:endParaRPr lang="en-US" dirty="0"/>
          </a:p>
          <a:p>
            <a:pPr marL="0" indent="0">
              <a:buNone/>
            </a:pPr>
            <a:endParaRPr lang="en-US" dirty="0"/>
          </a:p>
        </p:txBody>
      </p:sp>
    </p:spTree>
    <p:extLst>
      <p:ext uri="{BB962C8B-B14F-4D97-AF65-F5344CB8AC3E}">
        <p14:creationId xmlns:p14="http://schemas.microsoft.com/office/powerpoint/2010/main" val="4057292764"/>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28717</TotalTime>
  <Words>2799</Words>
  <Application>Microsoft Office PowerPoint</Application>
  <PresentationFormat>Widescreen</PresentationFormat>
  <Paragraphs>341</Paragraphs>
  <Slides>45</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45</vt:i4>
      </vt:variant>
    </vt:vector>
  </HeadingPairs>
  <TitlesOfParts>
    <vt:vector size="51" baseType="lpstr">
      <vt:lpstr>Arial</vt:lpstr>
      <vt:lpstr>Calibri</vt:lpstr>
      <vt:lpstr>Calibri Light</vt:lpstr>
      <vt:lpstr>Garamond</vt:lpstr>
      <vt:lpstr>Custom Design</vt:lpstr>
      <vt:lpstr>Office Theme</vt:lpstr>
      <vt:lpstr>PowerPoint Presentation</vt:lpstr>
      <vt:lpstr>The Taft Institute for Government &amp; Civic Education  Annual Seminar for Teachers</vt:lpstr>
      <vt:lpstr>Overview</vt:lpstr>
      <vt:lpstr>First Hour</vt:lpstr>
      <vt:lpstr>First Hour</vt:lpstr>
      <vt:lpstr>Taft Institute Website Resources:  Election Simulation Manuals    </vt:lpstr>
      <vt:lpstr>Taft Institute Website Resources:   Media, Electoral College, General Ideas </vt:lpstr>
      <vt:lpstr>Simulation Presentations</vt:lpstr>
      <vt:lpstr>State of The Election – Presidency</vt:lpstr>
      <vt:lpstr>Current</vt:lpstr>
      <vt:lpstr>Battleground Polling Averages</vt:lpstr>
      <vt:lpstr>What Does This Mean? Why The Differences?</vt:lpstr>
      <vt:lpstr>But Also…</vt:lpstr>
      <vt:lpstr>Popular Vote and Electoral College:  2016 &amp; 2020</vt:lpstr>
      <vt:lpstr>Possible 2024 Joker in the Deck</vt:lpstr>
      <vt:lpstr>Republicans Control Nebraska State Government</vt:lpstr>
      <vt:lpstr>Can Maine Respond?</vt:lpstr>
      <vt:lpstr>The Bad News For The Dems:  Senate</vt:lpstr>
      <vt:lpstr>The Good News For The Dems:  Open Seats</vt:lpstr>
      <vt:lpstr>House Elections:  Gerrymanders</vt:lpstr>
      <vt:lpstr>Republican Advantage</vt:lpstr>
      <vt:lpstr>Outlook: Cook Political Report</vt:lpstr>
      <vt:lpstr>So It Is Still Competitive</vt:lpstr>
      <vt:lpstr>Issues??</vt:lpstr>
      <vt:lpstr>Advantages?</vt:lpstr>
      <vt:lpstr>Money and the Air Wars</vt:lpstr>
      <vt:lpstr>Ground Games</vt:lpstr>
      <vt:lpstr>Events</vt:lpstr>
      <vt:lpstr>Media</vt:lpstr>
      <vt:lpstr>Voter Suppression</vt:lpstr>
      <vt:lpstr>Election Interference</vt:lpstr>
      <vt:lpstr>The Biggest Issue of All for Us</vt:lpstr>
      <vt:lpstr>Teaching this Extraordinary Election </vt:lpstr>
      <vt:lpstr>How to Be Even-Handed</vt:lpstr>
      <vt:lpstr>How to Approach Answering – Expert Help</vt:lpstr>
      <vt:lpstr>Authoritarianism vs. Democracy</vt:lpstr>
      <vt:lpstr>How do you know?</vt:lpstr>
      <vt:lpstr>Look at the History</vt:lpstr>
      <vt:lpstr>Reading on Trump </vt:lpstr>
      <vt:lpstr>Organizing Specifics: Lots Of Options</vt:lpstr>
      <vt:lpstr>Setting Standards </vt:lpstr>
      <vt:lpstr>Creating Lessons to Teach the 2024 Election</vt:lpstr>
      <vt:lpstr>Directions for Teacher Group Activity</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Aragon</dc:creator>
  <cp:lastModifiedBy>Michelle Aragon</cp:lastModifiedBy>
  <cp:revision>105</cp:revision>
  <dcterms:created xsi:type="dcterms:W3CDTF">2021-03-25T22:43:39Z</dcterms:created>
  <dcterms:modified xsi:type="dcterms:W3CDTF">2024-09-24T22:41:25Z</dcterms:modified>
</cp:coreProperties>
</file>